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0" r:id="rId3"/>
    <p:sldId id="257" r:id="rId4"/>
    <p:sldId id="258" r:id="rId5"/>
    <p:sldId id="262" r:id="rId6"/>
    <p:sldId id="263" r:id="rId7"/>
    <p:sldId id="267" r:id="rId8"/>
    <p:sldId id="271" r:id="rId9"/>
    <p:sldId id="277" r:id="rId10"/>
    <p:sldId id="278" r:id="rId11"/>
    <p:sldId id="279" r:id="rId12"/>
    <p:sldId id="280" r:id="rId13"/>
    <p:sldId id="281" r:id="rId14"/>
    <p:sldId id="282" r:id="rId15"/>
    <p:sldId id="266" r:id="rId16"/>
    <p:sldId id="265" r:id="rId17"/>
    <p:sldId id="269"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21" autoAdjust="0"/>
    <p:restoredTop sz="94660"/>
  </p:normalViewPr>
  <p:slideViewPr>
    <p:cSldViewPr>
      <p:cViewPr varScale="1">
        <p:scale>
          <a:sx n="69" d="100"/>
          <a:sy n="69" d="100"/>
        </p:scale>
        <p:origin x="-55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003E2C-D0CB-462B-B9ED-B665DF540D19}" type="datetimeFigureOut">
              <a:rPr lang="en-US" smtClean="0"/>
              <a:pPr/>
              <a:t>10/7/2009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25A21C-1AD1-4528-B0F8-D39A5F687ED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25A21C-1AD1-4528-B0F8-D39A5F687ED8}"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E9397F-1B24-410A-A0C9-949D1E08DE20}"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E9397F-1B24-410A-A0C9-949D1E08DE20}"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E9397F-1B24-410A-A0C9-949D1E08DE20}"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E9397F-1B24-410A-A0C9-949D1E08DE20}"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E9397F-1B24-410A-A0C9-949D1E08DE20}" type="datetimeFigureOut">
              <a:rPr lang="en-US" smtClean="0"/>
              <a:pPr/>
              <a:t>10/7/2009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E9397F-1B24-410A-A0C9-949D1E08DE20}"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E9397F-1B24-410A-A0C9-949D1E08DE20}" type="datetimeFigureOut">
              <a:rPr lang="en-US" smtClean="0"/>
              <a:pPr/>
              <a:t>10/7/2009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E9397F-1B24-410A-A0C9-949D1E08DE20}" type="datetimeFigureOut">
              <a:rPr lang="en-US" smtClean="0"/>
              <a:pPr/>
              <a:t>10/7/2009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E9397F-1B24-410A-A0C9-949D1E08DE20}" type="datetimeFigureOut">
              <a:rPr lang="en-US" smtClean="0"/>
              <a:pPr/>
              <a:t>10/7/2009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9397F-1B24-410A-A0C9-949D1E08DE20}"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9397F-1B24-410A-A0C9-949D1E08DE20}" type="datetimeFigureOut">
              <a:rPr lang="en-US" smtClean="0"/>
              <a:pPr/>
              <a:t>10/7/2009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75A44-D499-4248-A387-8CA24474F0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E9397F-1B24-410A-A0C9-949D1E08DE20}" type="datetimeFigureOut">
              <a:rPr lang="en-US" smtClean="0"/>
              <a:pPr/>
              <a:t>10/7/2009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75A44-D499-4248-A387-8CA24474F0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audio" Target="../media/audio9.wav"/><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5" Type="http://schemas.openxmlformats.org/officeDocument/2006/relationships/image" Target="../media/image62.jpeg"/><Relationship Id="rId4" Type="http://schemas.openxmlformats.org/officeDocument/2006/relationships/image" Target="../media/image6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cid:image001.jpg@01CA4687.8D88EA10" TargetMode="External"/><Relationship Id="rId7" Type="http://schemas.openxmlformats.org/officeDocument/2006/relationships/image" Target="cid:image007.jpg@01CA4688.5D0A4090" TargetMode="External"/><Relationship Id="rId2" Type="http://schemas.openxmlformats.org/officeDocument/2006/relationships/image" Target="../media/image63.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cid:image006.jpg@01CA4688.5D0A4090" TargetMode="External"/><Relationship Id="rId4" Type="http://schemas.openxmlformats.org/officeDocument/2006/relationships/image" Target="../media/image64.jpeg"/></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hyperlink" Target="http://images.google.com/imgres?imgurl=http://www.singingfalls.com/images/mohair/roz.jpg&amp;imgrefurl=http://www.singingfalls.com/mohair.html&amp;usg=__dqJUBYO25pnyLV_FOfqKA12aPOA=&amp;h=358&amp;w=480&amp;sz=82&amp;hl=en&amp;start=37&amp;tbnid=7yDng3okQy4wqM:&amp;tbnh=96&amp;tbnw=129&amp;prev=/images?q=angora+goat&amp;gbv=2&amp;ndsp=20&amp;hl=en&amp;sa=N&amp;start=20" TargetMode="Externa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image" Target="../media/image26.jpeg"/><Relationship Id="rId18" Type="http://schemas.openxmlformats.org/officeDocument/2006/relationships/image" Target="../media/image31.jpeg"/><Relationship Id="rId26" Type="http://schemas.openxmlformats.org/officeDocument/2006/relationships/hyperlink" Target="http://images.google.com/imgres?imgurl=http://www.friendsoftheelderly.ie/src/Image/group_in_garden_with_scott.jpg&amp;imgrefurl=http://www.friendsoftheelderly.ie/-theelderly.html&amp;usg=__Z4_k_Z1qGbUF112N1g9uE483hb0=&amp;h=600&amp;w=800&amp;sz=138&amp;hl=en&amp;start=1&amp;tbnid=P3ETf8xK2DQ5cM:&amp;tbnh=107&amp;tbnw=143&amp;prev=/images?q=group+of+old+people&amp;gbv=2&amp;hl=en&amp;safe=active" TargetMode="External"/><Relationship Id="rId3" Type="http://schemas.openxmlformats.org/officeDocument/2006/relationships/image" Target="../media/image16.jpeg"/><Relationship Id="rId21" Type="http://schemas.openxmlformats.org/officeDocument/2006/relationships/image" Target="../media/image34.jpeg"/><Relationship Id="rId34" Type="http://schemas.openxmlformats.org/officeDocument/2006/relationships/image" Target="../media/image43.jpeg"/><Relationship Id="rId7" Type="http://schemas.openxmlformats.org/officeDocument/2006/relationships/image" Target="../media/image20.jpeg"/><Relationship Id="rId12" Type="http://schemas.openxmlformats.org/officeDocument/2006/relationships/image" Target="../media/image25.jpeg"/><Relationship Id="rId17" Type="http://schemas.openxmlformats.org/officeDocument/2006/relationships/image" Target="../media/image30.jpeg"/><Relationship Id="rId25" Type="http://schemas.openxmlformats.org/officeDocument/2006/relationships/image" Target="../media/image38.jpeg"/><Relationship Id="rId33" Type="http://schemas.openxmlformats.org/officeDocument/2006/relationships/image" Target="../media/image42.jpeg"/><Relationship Id="rId2" Type="http://schemas.openxmlformats.org/officeDocument/2006/relationships/hyperlink" Target="http://images.google.com/imgres?imgurl=http://www.rvtravel.com/blog/militaryrving/uploaded_images/del-rio-sign-708855.jpg&amp;imgrefurl=http://www.rvtravel.com/blog/militaryrving/&amp;usg=__gBEJMwPN7z9Qz9XDMfALmyxhjgQ=&amp;h=480&amp;w=640&amp;sz=46&amp;hl=en&amp;start=16&amp;tbnid=ScmSJdV_JEsr2M:&amp;tbnh=103&amp;tbnw=137&amp;prev=/images?q=del+rio+tx&amp;gbv=2&amp;hl=en&amp;safe=active" TargetMode="External"/><Relationship Id="rId16" Type="http://schemas.openxmlformats.org/officeDocument/2006/relationships/image" Target="../media/image29.jpeg"/><Relationship Id="rId20" Type="http://schemas.openxmlformats.org/officeDocument/2006/relationships/image" Target="../media/image33.jpeg"/><Relationship Id="rId29"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4.jpeg"/><Relationship Id="rId24" Type="http://schemas.openxmlformats.org/officeDocument/2006/relationships/image" Target="../media/image37.jpeg"/><Relationship Id="rId32" Type="http://schemas.openxmlformats.org/officeDocument/2006/relationships/hyperlink" Target="http://images.google.com/imgres?imgurl=http://www.knowledgespeak.com/icstinewsletter/flag/German.jpg&amp;imgrefurl=http://www.knowledgespeak.com/newsArchieveviewdtl.asp?pickUpBatch=1171&amp;usg=__RYQkgSewCUS11pZMIWzRq-W6xVQ=&amp;h=452&amp;w=689&amp;sz=4&amp;hl=en&amp;start=7&amp;tbnid=K5IEtnsBEPdF0M:&amp;tbnh=91&amp;tbnw=139&amp;prev=/images?q=German&amp;gbv=2&amp;hl=en&amp;safe=active" TargetMode="External"/><Relationship Id="rId5" Type="http://schemas.openxmlformats.org/officeDocument/2006/relationships/image" Target="../media/image18.jpeg"/><Relationship Id="rId15" Type="http://schemas.openxmlformats.org/officeDocument/2006/relationships/image" Target="../media/image28.jpeg"/><Relationship Id="rId23" Type="http://schemas.openxmlformats.org/officeDocument/2006/relationships/image" Target="../media/image36.jpeg"/><Relationship Id="rId28" Type="http://schemas.openxmlformats.org/officeDocument/2006/relationships/hyperlink" Target="http://images.google.com/imgres?imgurl=http://www.bravenewtraveler.com/images/entries/013008-tourist.jpg&amp;imgrefurl=http://www.bravenewtraveler.com/2008/01/30/the-last-article-on-the-travelertourist-distinction-youll-ever-read/&amp;usg=__AaKbGi-x6nLApf35rLBCjmDfFaY=&amp;h=333&amp;w=500&amp;sz=57&amp;hl=en&amp;start=3&amp;tbnid=8f13coG2H8kZ8M:&amp;tbnh=87&amp;tbnw=130&amp;prev=/images?q=tourist&amp;gbv=2&amp;hl=en&amp;safe=active" TargetMode="External"/><Relationship Id="rId10" Type="http://schemas.openxmlformats.org/officeDocument/2006/relationships/image" Target="../media/image23.jpeg"/><Relationship Id="rId19" Type="http://schemas.openxmlformats.org/officeDocument/2006/relationships/image" Target="../media/image32.jpeg"/><Relationship Id="rId31" Type="http://schemas.openxmlformats.org/officeDocument/2006/relationships/image" Target="../media/image41.jpeg"/><Relationship Id="rId4" Type="http://schemas.openxmlformats.org/officeDocument/2006/relationships/image" Target="../media/image17.jpeg"/><Relationship Id="rId9" Type="http://schemas.openxmlformats.org/officeDocument/2006/relationships/image" Target="../media/image22.jpeg"/><Relationship Id="rId14" Type="http://schemas.openxmlformats.org/officeDocument/2006/relationships/image" Target="../media/image27.jpeg"/><Relationship Id="rId22" Type="http://schemas.openxmlformats.org/officeDocument/2006/relationships/image" Target="../media/image35.jpeg"/><Relationship Id="rId27" Type="http://schemas.openxmlformats.org/officeDocument/2006/relationships/image" Target="../media/image39.jpeg"/><Relationship Id="rId30" Type="http://schemas.openxmlformats.org/officeDocument/2006/relationships/hyperlink" Target="http://images.google.com/imgres?imgurl=http://www.bnbfinder.com/innImages/The_Back_Forty_of_Fredericksburg_Fredericksburg_Texas_47343.jpg&amp;imgrefurl=http://www.bnbfinder.com/Fredericksburg/Texas-Bed-and-Breakfast&amp;usg=__8DH5Hy9ocRuLJmlAqGMYrMxRlJE=&amp;h=413&amp;w=625&amp;sz=76&amp;hl=en&amp;start=1&amp;tbnid=oEgnKI4Ez4zH6M:&amp;tbnh=90&amp;tbnw=136&amp;prev=/images?q=Fredericksburg,+tx&amp;gbv=2&amp;hl=en&amp;safe=active"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audio" Target="../media/audio5.wav"/><Relationship Id="rId7" Type="http://schemas.openxmlformats.org/officeDocument/2006/relationships/hyperlink" Target="http://images.google.com/imgres?imgurl=http://animals.nationalgeographic.com/staticfiles/NGS/Shared/StaticFiles/animals/images/primary/white-tailed-deer.jpg&amp;imgrefurl=http://animals.nationalgeographic.com/animals/mammals/white-tailed-deer.html&amp;usg=__HifGva1bDalCIsGehFJKOy51N-Y=&amp;h=324&amp;w=470&amp;sz=30&amp;hl=en&amp;start=1&amp;tbnid=AC1GmOMQk1Q38M:&amp;tbnh=89&amp;tbnw=129&amp;prev=/images?q=White-Tailed+Deer&amp;gbv=2&amp;ndsp=20&amp;hl=en&amp;safe=active" TargetMode="External"/><Relationship Id="rId12" Type="http://schemas.openxmlformats.org/officeDocument/2006/relationships/image" Target="../media/image48.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5.jpeg"/><Relationship Id="rId11" Type="http://schemas.openxmlformats.org/officeDocument/2006/relationships/hyperlink" Target="http://images.google.com/imgres?imgurl=http://www.wildpostcards.com/wp-content/slng93/2008/10/on-a-western-dude-ranch.jpg&amp;imgrefurl=http://www.wildpostcards.com/2008/10/on-a-western-dude-ranch/&amp;usg=__YBaxZs8m1f_X-w-ScV40C-gLK68=&amp;h=1087&amp;w=1701&amp;sz=998&amp;hl=en&amp;start=17&amp;tbnid=UAwCKrd2m_9_rM:&amp;tbnh=96&amp;tbnw=150&amp;prev=/images?q=Dude+Ranch&amp;gbv=2&amp;hl=en&amp;safe=active" TargetMode="External"/><Relationship Id="rId5" Type="http://schemas.openxmlformats.org/officeDocument/2006/relationships/hyperlink" Target="http://images.google.com/imgres?imgurl=http://www.fw.dpnr.gov.vi/education/AndyWebPage/Pictures/Mammals/digiscope029.jpg&amp;imgrefurl=http://www.fw.dpnr.gov.vi/education/AndyWebPage/AltPages/FactsIntroduced_Invasive%20Species.htm&amp;usg=__CzqkzEK0Jge4rdQKYwdfeB5vPYM=&amp;h=328&amp;w=500&amp;sz=41&amp;hl=en&amp;start=6&amp;tbnid=sn24Z55xgkUXLM:&amp;tbnh=85&amp;tbnw=130&amp;prev=/images?q=White-Tailed+Deer&amp;gbv=2&amp;ndsp=20&amp;hl=en&amp;safe=active" TargetMode="External"/><Relationship Id="rId10" Type="http://schemas.openxmlformats.org/officeDocument/2006/relationships/image" Target="../media/image47.jpeg"/><Relationship Id="rId4" Type="http://schemas.openxmlformats.org/officeDocument/2006/relationships/image" Target="../media/image44.jpeg"/><Relationship Id="rId9" Type="http://schemas.openxmlformats.org/officeDocument/2006/relationships/hyperlink" Target="http://images.google.com/imgres?imgurl=http://www.deer-pictures.com/2_white_tailed_deer.jpg&amp;imgrefurl=http://www.deer-pictures.com/white_tailed_deer.html&amp;usg=__ghvOFoVySKQcVZMvKHYgrgWgxqo=&amp;h=323&amp;w=483&amp;sz=37&amp;hl=en&amp;start=33&amp;tbnid=dQJ6KEvEZ9wiMM:&amp;tbnh=86&amp;tbnw=129&amp;prev=/images?q=White-Tailed+Deer&amp;gbv=2&amp;ndsp=20&amp;hl=en&amp;safe=active&amp;sa=N&amp;start=2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audio" Target="../media/audio6.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4000"/>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latin typeface="Bernard MT Condensed" pitchFamily="18" charset="0"/>
              </a:rPr>
              <a:t>The Great Plains</a:t>
            </a:r>
            <a:endParaRPr lang="en-US" sz="8000" dirty="0">
              <a:latin typeface="Bernard MT Condensed" pitchFamily="18" charset="0"/>
            </a:endParaRPr>
          </a:p>
        </p:txBody>
      </p:sp>
      <p:sp>
        <p:nvSpPr>
          <p:cNvPr id="3" name="Subtitle 2"/>
          <p:cNvSpPr>
            <a:spLocks noGrp="1"/>
          </p:cNvSpPr>
          <p:nvPr>
            <p:ph type="subTitle" idx="1"/>
          </p:nvPr>
        </p:nvSpPr>
        <p:spPr/>
        <p:txBody>
          <a:bodyPr>
            <a:normAutofit/>
          </a:bodyPr>
          <a:lstStyle/>
          <a:p>
            <a:r>
              <a:rPr lang="en-US" sz="4000" b="1" dirty="0" smtClean="0">
                <a:solidFill>
                  <a:schemeClr val="bg1"/>
                </a:solidFill>
              </a:rPr>
              <a:t>By </a:t>
            </a:r>
            <a:r>
              <a:rPr lang="en-US" sz="4000" b="1" dirty="0" err="1" smtClean="0">
                <a:solidFill>
                  <a:schemeClr val="bg1"/>
                </a:solidFill>
              </a:rPr>
              <a:t>Annabret</a:t>
            </a:r>
            <a:r>
              <a:rPr lang="en-US" sz="4000" b="1" dirty="0" smtClean="0">
                <a:solidFill>
                  <a:schemeClr val="bg1"/>
                </a:solidFill>
              </a:rPr>
              <a:t>, Miles, and Andie</a:t>
            </a:r>
            <a:endParaRPr lang="en-US" sz="4000" b="1" dirty="0">
              <a:solidFill>
                <a:schemeClr val="bg1"/>
              </a:solidFill>
            </a:endParaRPr>
          </a:p>
        </p:txBody>
      </p:sp>
    </p:spTree>
  </p:cSld>
  <p:clrMapOvr>
    <a:masterClrMapping/>
  </p:clrMapOvr>
  <p:transition spd="slow">
    <p:newsflash/>
    <p:sndAc>
      <p:stSnd>
        <p:snd r:embed="rId2" name="applause.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ndmill-c.jpg"/>
          <p:cNvPicPr/>
          <p:nvPr/>
        </p:nvPicPr>
        <p:blipFill>
          <a:blip r:embed="rId2"/>
          <a:stretch>
            <a:fillRect/>
          </a:stretch>
        </p:blipFill>
        <p:spPr>
          <a:xfrm>
            <a:off x="0" y="0"/>
            <a:ext cx="9143999" cy="6858000"/>
          </a:xfrm>
          <a:prstGeom prst="rect">
            <a:avLst/>
          </a:prstGeom>
        </p:spPr>
      </p:pic>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rgbClr val="FFFF00"/>
                </a:solidFill>
                <a:effectLst/>
                <a:uLnTx/>
                <a:uFillTx/>
                <a:latin typeface="+mj-lt"/>
                <a:ea typeface="+mj-ea"/>
                <a:cs typeface="+mj-cs"/>
              </a:rPr>
              <a:t>The High Plains</a:t>
            </a:r>
            <a:endParaRPr kumimoji="0" lang="en-US" sz="4400" b="0" i="0" u="none" strike="noStrike" kern="1200" cap="none" spc="0" normalizeH="0" baseline="0" noProof="0" dirty="0">
              <a:ln>
                <a:noFill/>
              </a:ln>
              <a:solidFill>
                <a:srgbClr val="FFFF00"/>
              </a:solidFill>
              <a:effectLst/>
              <a:uLnTx/>
              <a:uFillTx/>
              <a:latin typeface="+mj-lt"/>
              <a:ea typeface="+mj-ea"/>
              <a:cs typeface="+mj-cs"/>
            </a:endParaRPr>
          </a:p>
        </p:txBody>
      </p:sp>
      <p:sp>
        <p:nvSpPr>
          <p:cNvPr id="3" name="Content Placeholder 2"/>
          <p:cNvSpPr txBox="1">
            <a:spLocks/>
          </p:cNvSpPr>
          <p:nvPr/>
        </p:nvSpPr>
        <p:spPr>
          <a:xfrm>
            <a:off x="457200" y="1600200"/>
            <a:ext cx="8229600" cy="470916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rgbClr val="FFFF00"/>
                </a:solidFill>
                <a:effectLst/>
                <a:uLnTx/>
                <a:uFillTx/>
                <a:latin typeface="+mn-lt"/>
                <a:ea typeface="+mn-ea"/>
                <a:cs typeface="+mn-cs"/>
              </a:rPr>
              <a:t>The High Plains are a sub region to the Great Plains.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rgbClr val="FFFF00"/>
                </a:solidFill>
                <a:effectLst/>
                <a:uLnTx/>
                <a:uFillTx/>
                <a:latin typeface="+mn-lt"/>
                <a:ea typeface="+mn-ea"/>
                <a:cs typeface="+mn-cs"/>
              </a:rPr>
              <a:t>The High Plains is a really flat region that consist of many miles plains and farming.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rgbClr val="FFFF00"/>
                </a:solidFill>
                <a:effectLst/>
                <a:uLnTx/>
                <a:uFillTx/>
                <a:latin typeface="+mn-lt"/>
                <a:ea typeface="+mn-ea"/>
                <a:cs typeface="+mn-cs"/>
              </a:rPr>
              <a:t>The high Plains is a very good agricultural region because of its’ massive space and flat land to hold water.</a:t>
            </a:r>
            <a:endParaRPr kumimoji="0" lang="en-US" sz="3200" b="0" i="0" u="none" strike="noStrike" kern="1200" cap="none" spc="0" normalizeH="0" baseline="0" noProof="0" dirty="0" smtClean="0">
              <a:ln>
                <a:noFill/>
              </a:ln>
              <a:solidFill>
                <a:srgbClr val="FFFF00"/>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enchantedlearning.com/usa/states/texas/map.GIF"/>
          <p:cNvPicPr>
            <a:picLocks noChangeAspect="1" noChangeArrowheads="1"/>
          </p:cNvPicPr>
          <p:nvPr/>
        </p:nvPicPr>
        <p:blipFill>
          <a:blip r:embed="rId2">
            <a:lum bright="10000" contrast="10000"/>
          </a:blip>
          <a:srcRect/>
          <a:stretch>
            <a:fillRect/>
          </a:stretch>
        </p:blipFill>
        <p:spPr bwMode="auto">
          <a:xfrm>
            <a:off x="0" y="0"/>
            <a:ext cx="9144000" cy="6858000"/>
          </a:xfrm>
          <a:prstGeom prst="rect">
            <a:avLst/>
          </a:prstGeom>
          <a:noFill/>
          <a:effectLst>
            <a:outerShdw sx="96000" sy="96000" algn="ctr" rotWithShape="0">
              <a:srgbClr val="000000">
                <a:alpha val="35000"/>
              </a:srgbClr>
            </a:outerShdw>
          </a:effectLst>
        </p:spPr>
      </p:pic>
      <p:sp>
        <p:nvSpPr>
          <p:cNvPr id="2" name="Title 1"/>
          <p:cNvSpPr txBox="1">
            <a:spLocks/>
          </p:cNvSpPr>
          <p:nvPr/>
        </p:nvSpPr>
        <p:spPr>
          <a:xfrm>
            <a:off x="762000" y="259080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Arial Black" pitchFamily="34" charset="0"/>
                <a:ea typeface="+mj-ea"/>
                <a:cs typeface="+mj-cs"/>
              </a:rPr>
              <a:t>YOU CAN VISIT the…</a:t>
            </a:r>
            <a:endParaRPr kumimoji="0" lang="en-US" sz="4400" b="1" i="0" u="none" strike="noStrike" kern="1200" cap="none" spc="0" normalizeH="0" baseline="0" noProof="0" dirty="0">
              <a:ln>
                <a:noFill/>
              </a:ln>
              <a:solidFill>
                <a:schemeClr val="bg1"/>
              </a:solidFill>
              <a:effectLst/>
              <a:uLnTx/>
              <a:uFillTx/>
              <a:latin typeface="Arial Black" pitchFamily="34" charset="0"/>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SCN4997.JPG"/>
          <p:cNvPicPr/>
          <p:nvPr/>
        </p:nvPicPr>
        <p:blipFill>
          <a:blip r:embed="rId2"/>
          <a:stretch>
            <a:fillRect/>
          </a:stretch>
        </p:blipFill>
        <p:spPr>
          <a:xfrm>
            <a:off x="0" y="0"/>
            <a:ext cx="9144000" cy="6858000"/>
          </a:xfrm>
          <a:prstGeom prst="rect">
            <a:avLst/>
          </a:prstGeom>
        </p:spPr>
      </p:pic>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Caprock Escarpment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aloDuroCanyonEntrance-500.jpg"/>
          <p:cNvPicPr/>
          <p:nvPr/>
        </p:nvPicPr>
        <p:blipFill>
          <a:blip r:embed="rId2"/>
          <a:stretch>
            <a:fillRect/>
          </a:stretch>
        </p:blipFill>
        <p:spPr>
          <a:xfrm>
            <a:off x="0" y="0"/>
            <a:ext cx="9144000" cy="6858000"/>
          </a:xfrm>
          <a:prstGeom prst="rect">
            <a:avLst/>
          </a:prstGeom>
        </p:spPr>
      </p:pic>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Palo Duro Canyon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7CanadianRiver.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Canadian River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78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5000" r="-15000"/>
          </a:stretch>
        </a:blipFill>
        <a:effectLst/>
      </p:bgPr>
    </p:bg>
    <p:spTree>
      <p:nvGrpSpPr>
        <p:cNvPr id="1" name=""/>
        <p:cNvGrpSpPr/>
        <p:nvPr/>
      </p:nvGrpSpPr>
      <p:grpSpPr>
        <a:xfrm>
          <a:off x="0" y="0"/>
          <a:ext cx="0" cy="0"/>
          <a:chOff x="0" y="0"/>
          <a:chExt cx="0" cy="0"/>
        </a:xfrm>
      </p:grpSpPr>
      <p:sp>
        <p:nvSpPr>
          <p:cNvPr id="2" name="TextBox 1"/>
          <p:cNvSpPr txBox="1"/>
          <p:nvPr/>
        </p:nvSpPr>
        <p:spPr>
          <a:xfrm>
            <a:off x="0" y="0"/>
            <a:ext cx="9144000" cy="2031325"/>
          </a:xfrm>
          <a:prstGeom prst="rect">
            <a:avLst/>
          </a:prstGeom>
          <a:noFill/>
        </p:spPr>
        <p:txBody>
          <a:bodyPr wrap="square" rtlCol="0">
            <a:spAutoFit/>
          </a:bodyPr>
          <a:lstStyle/>
          <a:p>
            <a:r>
              <a:rPr lang="en-US" dirty="0" smtClean="0"/>
              <a:t>Llano Estacado, aka the Staked Plains, has been a historic place for over 500 years. The  area was first described by Spanish explorer Francisco Vasquez de Colorado. These are his words:"I reached some plains so vast, that I did not find their limit anywhere I went, although I travelled over them for more than 300 leagues . . . with no more land marks than if we had been swallowed up by the sea . . . . there was not a stone, nor bit of rising ground, nor a tree, nor a shrub, nor anything to go by”. Hence the picture, Llano Estacado has grown in foliage a little bit more over the years, but it is still pretty much flat.  </a:t>
            </a:r>
          </a:p>
        </p:txBody>
      </p:sp>
    </p:spTree>
  </p:cSld>
  <p:clrMapOvr>
    <a:masterClrMapping/>
  </p:clrMapOvr>
  <p:transition spd="slow">
    <p:push dir="u"/>
    <p:sndAc>
      <p:stSnd>
        <p:snd r:embed="rId2" name="laser.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Rectangle 3"/>
          <p:cNvSpPr/>
          <p:nvPr/>
        </p:nvSpPr>
        <p:spPr>
          <a:xfrm>
            <a:off x="3429000" y="0"/>
            <a:ext cx="2143600"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Bullets</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TextBox 4"/>
          <p:cNvSpPr txBox="1"/>
          <p:nvPr/>
        </p:nvSpPr>
        <p:spPr>
          <a:xfrm>
            <a:off x="762000" y="1219200"/>
            <a:ext cx="7391400" cy="4801314"/>
          </a:xfrm>
          <a:prstGeom prst="rect">
            <a:avLst/>
          </a:prstGeom>
          <a:noFill/>
        </p:spPr>
        <p:txBody>
          <a:bodyPr wrap="square" rtlCol="0">
            <a:spAutoFit/>
          </a:bodyPr>
          <a:lstStyle/>
          <a:p>
            <a:pPr algn="ctr">
              <a:buFont typeface="Arial" pitchFamily="34" charset="0"/>
              <a:buChar char="•"/>
            </a:pPr>
            <a:r>
              <a:rPr lang="en-US" sz="2400" dirty="0" smtClean="0"/>
              <a:t>The Edwards Plateau lies farthest south of all the regions</a:t>
            </a:r>
          </a:p>
          <a:p>
            <a:pPr algn="ctr">
              <a:buFont typeface="Arial" pitchFamily="34" charset="0"/>
              <a:buChar char="•"/>
            </a:pPr>
            <a:r>
              <a:rPr lang="en-US" sz="2400" dirty="0" smtClean="0"/>
              <a:t>The Edwards Plateau is completely flat, until it reaches the border, where it dips. Hence the name Plateau</a:t>
            </a:r>
          </a:p>
          <a:p>
            <a:pPr algn="ctr">
              <a:buFont typeface="Arial" pitchFamily="34" charset="0"/>
              <a:buChar char="•"/>
            </a:pPr>
            <a:r>
              <a:rPr lang="en-US" sz="2400" dirty="0" smtClean="0"/>
              <a:t>There is only a thin layer of soil, which is why it is hard to farm here.</a:t>
            </a:r>
          </a:p>
          <a:p>
            <a:pPr algn="ctr">
              <a:buFont typeface="Arial" pitchFamily="34" charset="0"/>
              <a:buChar char="•"/>
            </a:pPr>
            <a:r>
              <a:rPr lang="en-US" sz="2400" dirty="0" smtClean="0"/>
              <a:t>This sub-region is one of the  most important wool producing areas in the nation</a:t>
            </a:r>
          </a:p>
          <a:p>
            <a:pPr algn="ctr">
              <a:buFont typeface="Arial" pitchFamily="34" charset="0"/>
              <a:buChar char="•"/>
            </a:pPr>
            <a:r>
              <a:rPr lang="en-US" sz="2400" dirty="0" smtClean="0"/>
              <a:t>Parts of the San Antonio and Austin areas are sitting on the border of this section</a:t>
            </a:r>
          </a:p>
          <a:p>
            <a:pPr algn="ctr">
              <a:buFont typeface="Arial" pitchFamily="34" charset="0"/>
              <a:buChar char="•"/>
            </a:pPr>
            <a:r>
              <a:rPr lang="en-US" sz="2400" dirty="0" smtClean="0"/>
              <a:t>The Edwards Plateau is the second largest sub-region  of the Great Plains region.</a:t>
            </a:r>
          </a:p>
          <a:p>
            <a:pPr algn="ctr">
              <a:buFont typeface="Arial" pitchFamily="34" charset="0"/>
              <a:buChar char="•"/>
            </a:pPr>
            <a:r>
              <a:rPr lang="en-US" sz="2400" dirty="0" smtClean="0"/>
              <a:t>The largest is the High Plains</a:t>
            </a:r>
          </a:p>
          <a:p>
            <a:pPr algn="ctr">
              <a:buFont typeface="Arial" pitchFamily="34" charset="0"/>
              <a:buChar char="•"/>
            </a:pPr>
            <a:endParaRPr lang="en-US" dirty="0"/>
          </a:p>
        </p:txBody>
      </p:sp>
    </p:spTree>
  </p:cSld>
  <p:clrMapOvr>
    <a:masterClrMapping/>
  </p:clrMapOvr>
  <p:transition spd="slow">
    <p:wheel spokes="1"/>
    <p:sndAc>
      <p:stSnd>
        <p:snd r:embed="rId2" name="suction.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0"/>
            <a:ext cx="9144000" cy="2308324"/>
          </a:xfrm>
          <a:prstGeom prst="rect">
            <a:avLst/>
          </a:prstGeom>
          <a:noFill/>
        </p:spPr>
        <p:txBody>
          <a:bodyPr wrap="square" rtlCol="0">
            <a:spAutoFit/>
          </a:bodyPr>
          <a:lstStyle/>
          <a:p>
            <a:pPr algn="ctr">
              <a:buFont typeface="Arial" pitchFamily="34" charset="0"/>
              <a:buChar char="•"/>
            </a:pPr>
            <a:r>
              <a:rPr lang="en-US" sz="4800" dirty="0" smtClean="0">
                <a:solidFill>
                  <a:schemeClr val="bg1"/>
                </a:solidFill>
              </a:rPr>
              <a:t>The Great Plains Region is mainly flat</a:t>
            </a:r>
          </a:p>
          <a:p>
            <a:pPr algn="ctr">
              <a:buFont typeface="Arial" pitchFamily="34" charset="0"/>
              <a:buChar char="•"/>
            </a:pPr>
            <a:r>
              <a:rPr lang="en-US" sz="4800" dirty="0" smtClean="0">
                <a:solidFill>
                  <a:schemeClr val="bg1"/>
                </a:solidFill>
              </a:rPr>
              <a:t>It is also very hot</a:t>
            </a:r>
            <a:endParaRPr lang="en-US" sz="4800" dirty="0">
              <a:solidFill>
                <a:schemeClr val="bg1"/>
              </a:solidFill>
            </a:endParaRPr>
          </a:p>
        </p:txBody>
      </p:sp>
    </p:spTree>
  </p:cSld>
  <p:clrMapOvr>
    <a:masterClrMapping/>
  </p:clrMapOvr>
  <p:transition spd="slow">
    <p:comb dir="vert"/>
    <p:sndAc>
      <p:stSnd>
        <p:snd r:embed="rId2" name="coin.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923330"/>
          </a:xfrm>
          <a:prstGeom prst="rect">
            <a:avLst/>
          </a:prstGeom>
          <a:noFill/>
        </p:spPr>
        <p:txBody>
          <a:bodyPr wrap="square" rtlCol="0">
            <a:spAutoFit/>
          </a:bodyPr>
          <a:lstStyle/>
          <a:p>
            <a:r>
              <a:rPr lang="en-US" dirty="0" smtClean="0"/>
              <a:t>Mason, Texas population- 3,738</a:t>
            </a:r>
          </a:p>
          <a:p>
            <a:r>
              <a:rPr lang="en-US" dirty="0" smtClean="0"/>
              <a:t>Precipitation- average of 51 cm </a:t>
            </a:r>
          </a:p>
          <a:p>
            <a:r>
              <a:rPr lang="en-US" dirty="0" smtClean="0"/>
              <a:t>Texas, specifically Fort Worth, is known as tornado alley. </a:t>
            </a:r>
            <a:endParaRPr lang="en-US" dirty="0"/>
          </a:p>
        </p:txBody>
      </p:sp>
      <p:pic>
        <p:nvPicPr>
          <p:cNvPr id="22530" name="Picture 2" descr="http://www.kxmc.com/UserFiles/6/9/11/%7BD1DC9F0C-18AC-4A60-BE52-607D66BC094B%7Dtornado%20in%20Dimmit%20Texas.jpg"/>
          <p:cNvPicPr>
            <a:picLocks noChangeAspect="1" noChangeArrowheads="1"/>
          </p:cNvPicPr>
          <p:nvPr/>
        </p:nvPicPr>
        <p:blipFill>
          <a:blip r:embed="rId2"/>
          <a:srcRect/>
          <a:stretch>
            <a:fillRect/>
          </a:stretch>
        </p:blipFill>
        <p:spPr bwMode="auto">
          <a:xfrm>
            <a:off x="1600200" y="1295400"/>
            <a:ext cx="4991100" cy="4524375"/>
          </a:xfrm>
          <a:prstGeom prst="rect">
            <a:avLst/>
          </a:prstGeom>
          <a:noFill/>
        </p:spPr>
      </p:pic>
      <p:sp>
        <p:nvSpPr>
          <p:cNvPr id="5" name="TextBox 4"/>
          <p:cNvSpPr txBox="1"/>
          <p:nvPr/>
        </p:nvSpPr>
        <p:spPr>
          <a:xfrm>
            <a:off x="1447800" y="5943600"/>
            <a:ext cx="5181600" cy="369332"/>
          </a:xfrm>
          <a:prstGeom prst="rect">
            <a:avLst/>
          </a:prstGeom>
          <a:noFill/>
        </p:spPr>
        <p:txBody>
          <a:bodyPr wrap="square" rtlCol="0">
            <a:spAutoFit/>
          </a:bodyPr>
          <a:lstStyle/>
          <a:p>
            <a:r>
              <a:rPr lang="en-US" dirty="0" smtClean="0"/>
              <a:t>Dimmit, Texas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2771" name="Picture 1" descr="http://listverse.files.wordpress.com/2007/11/collared-peccary-pecari-tajacu-pekari-2.jpg"/>
          <p:cNvPicPr>
            <a:picLocks noChangeAspect="1" noChangeArrowheads="1"/>
          </p:cNvPicPr>
          <p:nvPr/>
        </p:nvPicPr>
        <p:blipFill>
          <a:blip r:embed="rId3"/>
          <a:srcRect/>
          <a:stretch>
            <a:fillRect/>
          </a:stretch>
        </p:blipFill>
        <p:spPr bwMode="auto">
          <a:xfrm>
            <a:off x="3810000" y="1295400"/>
            <a:ext cx="2676525" cy="1781175"/>
          </a:xfrm>
          <a:prstGeom prst="rect">
            <a:avLst/>
          </a:prstGeom>
          <a:noFill/>
        </p:spPr>
      </p:pic>
      <p:pic>
        <p:nvPicPr>
          <p:cNvPr id="32770" name="Picture 10" descr="http://nationalzoo.si.edu/Animals/PhotoGallery/NorthAmerica/photos/20040326-206otter.jpg"/>
          <p:cNvPicPr>
            <a:picLocks noChangeAspect="1" noChangeArrowheads="1"/>
          </p:cNvPicPr>
          <p:nvPr/>
        </p:nvPicPr>
        <p:blipFill>
          <a:blip r:embed="rId4"/>
          <a:srcRect/>
          <a:stretch>
            <a:fillRect/>
          </a:stretch>
        </p:blipFill>
        <p:spPr bwMode="auto">
          <a:xfrm rot="1522765">
            <a:off x="1447800" y="2971800"/>
            <a:ext cx="2676525" cy="2143125"/>
          </a:xfrm>
          <a:prstGeom prst="rect">
            <a:avLst/>
          </a:prstGeom>
          <a:noFill/>
        </p:spPr>
      </p:pic>
      <p:pic>
        <p:nvPicPr>
          <p:cNvPr id="32769" name="Picture 13" descr="http://bp0.blogger.com/_IUSaTgWqqUA/RvhmxuNs9fI/AAAAAAAAAvQ/OszK1TKunLI/s400/buffalo.jpg"/>
          <p:cNvPicPr>
            <a:picLocks noChangeAspect="1" noChangeArrowheads="1"/>
          </p:cNvPicPr>
          <p:nvPr/>
        </p:nvPicPr>
        <p:blipFill>
          <a:blip r:embed="rId5"/>
          <a:srcRect/>
          <a:stretch>
            <a:fillRect/>
          </a:stretch>
        </p:blipFill>
        <p:spPr bwMode="auto">
          <a:xfrm rot="20714817">
            <a:off x="6019800" y="3581400"/>
            <a:ext cx="2847975" cy="2133600"/>
          </a:xfrm>
          <a:prstGeom prst="rect">
            <a:avLst/>
          </a:prstGeom>
          <a:noFill/>
        </p:spPr>
      </p:pic>
      <p:sp>
        <p:nvSpPr>
          <p:cNvPr id="327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2773" name="Rectangle 5"/>
          <p:cNvSpPr>
            <a:spLocks noChangeArrowheads="1"/>
          </p:cNvSpPr>
          <p:nvPr/>
        </p:nvSpPr>
        <p:spPr bwMode="auto">
          <a:xfrm>
            <a:off x="4953000" y="3124200"/>
            <a:ext cx="476412"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Hog</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2774" name="Rectangle 6"/>
          <p:cNvSpPr>
            <a:spLocks noChangeArrowheads="1"/>
          </p:cNvSpPr>
          <p:nvPr/>
        </p:nvSpPr>
        <p:spPr bwMode="auto">
          <a:xfrm>
            <a:off x="1524000" y="4953000"/>
            <a:ext cx="912429"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River Otter</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2775" name="Rectangle 7"/>
          <p:cNvSpPr>
            <a:spLocks noChangeArrowheads="1"/>
          </p:cNvSpPr>
          <p:nvPr/>
        </p:nvSpPr>
        <p:spPr bwMode="auto">
          <a:xfrm rot="1207059">
            <a:off x="6858000" y="5791200"/>
            <a:ext cx="107593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Buffalo</a:t>
            </a:r>
            <a:endParaRPr kumimoji="0" lang="en-US" sz="1800" b="0" i="0" u="none" strike="noStrike" cap="none" normalizeH="0" baseline="0" dirty="0" smtClean="0">
              <a:ln>
                <a:noFill/>
              </a:ln>
              <a:solidFill>
                <a:schemeClr val="tx1"/>
              </a:solidFill>
              <a:effectLst/>
              <a:latin typeface="Arial" pitchFamily="34" charset="0"/>
            </a:endParaRPr>
          </a:p>
        </p:txBody>
      </p:sp>
      <p:sp>
        <p:nvSpPr>
          <p:cNvPr id="9" name="TextBox 8"/>
          <p:cNvSpPr txBox="1"/>
          <p:nvPr/>
        </p:nvSpPr>
        <p:spPr>
          <a:xfrm>
            <a:off x="533400" y="152400"/>
            <a:ext cx="8001000" cy="1107996"/>
          </a:xfrm>
          <a:prstGeom prst="rect">
            <a:avLst/>
          </a:prstGeom>
          <a:noFill/>
        </p:spPr>
        <p:txBody>
          <a:bodyPr wrap="square" rtlCol="0">
            <a:spAutoFit/>
          </a:bodyPr>
          <a:lstStyle/>
          <a:p>
            <a:pPr algn="ctr"/>
            <a:r>
              <a:rPr lang="en-US" sz="6600" dirty="0" smtClean="0">
                <a:latin typeface="Blackadder ITC" pitchFamily="82" charset="0"/>
              </a:rPr>
              <a:t>Great Plains Animals</a:t>
            </a:r>
            <a:endParaRPr lang="en-US" sz="6600" dirty="0">
              <a:latin typeface="Blackadder ITC"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solidFill>
                  <a:schemeClr val="bg1"/>
                </a:solidFill>
              </a:rPr>
              <a:t>The Llano Basin</a:t>
            </a:r>
            <a:endParaRPr lang="en-US" sz="8800" dirty="0">
              <a:solidFill>
                <a:schemeClr val="bg1"/>
              </a:solidFill>
            </a:endParaRPr>
          </a:p>
        </p:txBody>
      </p:sp>
      <p:sp>
        <p:nvSpPr>
          <p:cNvPr id="3" name="Subtitle 2"/>
          <p:cNvSpPr>
            <a:spLocks noGrp="1"/>
          </p:cNvSpPr>
          <p:nvPr>
            <p:ph type="subTitle" idx="1"/>
          </p:nvPr>
        </p:nvSpPr>
        <p:spPr/>
        <p:txBody>
          <a:bodyPr>
            <a:normAutofit/>
          </a:bodyPr>
          <a:lstStyle/>
          <a:p>
            <a:r>
              <a:rPr lang="en-US" sz="3600" dirty="0" smtClean="0">
                <a:solidFill>
                  <a:schemeClr val="bg1"/>
                </a:solidFill>
              </a:rPr>
              <a:t>Great Plains sub-section</a:t>
            </a:r>
          </a:p>
          <a:p>
            <a:r>
              <a:rPr lang="en-US" sz="3600" dirty="0" smtClean="0">
                <a:solidFill>
                  <a:schemeClr val="bg1"/>
                </a:solidFill>
              </a:rPr>
              <a:t>By Andie Mace</a:t>
            </a:r>
            <a:endParaRPr lang="en-US" sz="3600" dirty="0">
              <a:solidFill>
                <a:schemeClr val="bg1"/>
              </a:solidFill>
            </a:endParaRPr>
          </a:p>
        </p:txBody>
      </p:sp>
    </p:spTree>
  </p:cSld>
  <p:clrMapOvr>
    <a:masterClrMapping/>
  </p:clrMapOvr>
  <p:transition spd="slow">
    <p:pull dir="lu"/>
    <p:sndAc>
      <p:stSnd>
        <p:snd r:embed="rId2" name="whoosh.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1" descr="http://info-poland.buffalo.edu/classroom/PM/mes.jpg"/>
          <p:cNvPicPr>
            <a:picLocks noChangeAspect="1" noChangeArrowheads="1"/>
          </p:cNvPicPr>
          <p:nvPr/>
        </p:nvPicPr>
        <p:blipFill>
          <a:blip r:embed="rId2" r:link="rId3"/>
          <a:srcRect/>
          <a:stretch>
            <a:fillRect/>
          </a:stretch>
        </p:blipFill>
        <p:spPr bwMode="auto">
          <a:xfrm>
            <a:off x="0" y="457200"/>
            <a:ext cx="2362200" cy="1771650"/>
          </a:xfrm>
          <a:prstGeom prst="rect">
            <a:avLst/>
          </a:prstGeom>
          <a:noFill/>
        </p:spPr>
      </p:pic>
      <p:pic>
        <p:nvPicPr>
          <p:cNvPr id="34818" name="Picture 2" descr="http://dailyoffice.files.wordpress.com/2009/04/yucca_in_bloom450.jpg"/>
          <p:cNvPicPr>
            <a:picLocks noChangeAspect="1" noChangeArrowheads="1"/>
          </p:cNvPicPr>
          <p:nvPr/>
        </p:nvPicPr>
        <p:blipFill>
          <a:blip r:embed="rId4" r:link="rId5"/>
          <a:srcRect/>
          <a:stretch>
            <a:fillRect/>
          </a:stretch>
        </p:blipFill>
        <p:spPr bwMode="auto">
          <a:xfrm>
            <a:off x="3200400" y="152401"/>
            <a:ext cx="1752171" cy="2438400"/>
          </a:xfrm>
          <a:prstGeom prst="rect">
            <a:avLst/>
          </a:prstGeom>
          <a:noFill/>
        </p:spPr>
      </p:pic>
      <p:pic>
        <p:nvPicPr>
          <p:cNvPr id="34817" name="Picture 4" descr="http://upload.wikimedia.org/wikipedia/commons/0/0b/Agave_palmeri.jpg"/>
          <p:cNvPicPr>
            <a:picLocks noChangeAspect="1" noChangeArrowheads="1"/>
          </p:cNvPicPr>
          <p:nvPr/>
        </p:nvPicPr>
        <p:blipFill>
          <a:blip r:embed="rId6" r:link="rId7"/>
          <a:srcRect/>
          <a:stretch>
            <a:fillRect/>
          </a:stretch>
        </p:blipFill>
        <p:spPr bwMode="auto">
          <a:xfrm>
            <a:off x="0" y="10106025"/>
            <a:ext cx="5057775" cy="4067175"/>
          </a:xfrm>
          <a:prstGeom prst="rect">
            <a:avLst/>
          </a:prstGeom>
          <a:noFill/>
        </p:spPr>
      </p:pic>
      <p:sp>
        <p:nvSpPr>
          <p:cNvPr id="348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21" name="Rectangle 5"/>
          <p:cNvSpPr>
            <a:spLocks noChangeArrowheads="1"/>
          </p:cNvSpPr>
          <p:nvPr/>
        </p:nvSpPr>
        <p:spPr bwMode="auto">
          <a:xfrm>
            <a:off x="0" y="2362200"/>
            <a:ext cx="1043876"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Mesqute</a:t>
            </a: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tree</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4822" name="Rectangle 6"/>
          <p:cNvSpPr>
            <a:spLocks noChangeArrowheads="1"/>
          </p:cNvSpPr>
          <p:nvPr/>
        </p:nvSpPr>
        <p:spPr bwMode="auto">
          <a:xfrm>
            <a:off x="0" y="10106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Yucca</a:t>
            </a:r>
            <a:endParaRPr kumimoji="0" lang="en-US" sz="11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4823" name="Rectangle 7"/>
          <p:cNvSpPr>
            <a:spLocks noChangeArrowheads="1"/>
          </p:cNvSpPr>
          <p:nvPr/>
        </p:nvSpPr>
        <p:spPr bwMode="auto">
          <a:xfrm>
            <a:off x="0" y="14173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Agave</a:t>
            </a:r>
            <a:endParaRPr kumimoji="0" lang="en-US" sz="1800" b="0" i="0" u="none" strike="noStrike" cap="none" normalizeH="0" baseline="0" smtClean="0">
              <a:ln>
                <a:noFill/>
              </a:ln>
              <a:solidFill>
                <a:schemeClr val="tx1"/>
              </a:solidFill>
              <a:effectLst/>
              <a:latin typeface="Arial" pitchFamily="34" charset="0"/>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Picture 4" descr="http://upload.wikimedia.org/wikipedia/commons/0/0b/Agave_palmeri.jpg"/>
          <p:cNvPicPr>
            <a:picLocks noChangeAspect="1" noChangeArrowheads="1"/>
          </p:cNvPicPr>
          <p:nvPr/>
        </p:nvPicPr>
        <p:blipFill>
          <a:blip r:embed="rId6" r:link="rId7"/>
          <a:srcRect/>
          <a:stretch>
            <a:fillRect/>
          </a:stretch>
        </p:blipFill>
        <p:spPr bwMode="auto">
          <a:xfrm>
            <a:off x="5562600" y="152400"/>
            <a:ext cx="3276600" cy="2634855"/>
          </a:xfrm>
          <a:prstGeom prst="rect">
            <a:avLst/>
          </a:prstGeom>
          <a:noFill/>
        </p:spPr>
      </p:pic>
      <p:sp>
        <p:nvSpPr>
          <p:cNvPr id="27651" name="Rectangle 3"/>
          <p:cNvSpPr>
            <a:spLocks noChangeArrowheads="1"/>
          </p:cNvSpPr>
          <p:nvPr/>
        </p:nvSpPr>
        <p:spPr bwMode="auto">
          <a:xfrm>
            <a:off x="6934200" y="2819400"/>
            <a:ext cx="585417"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Agave</a:t>
            </a:r>
            <a:endParaRPr kumimoji="0" lang="en-US" sz="1800" b="0" i="0" u="none" strike="noStrike" cap="none" normalizeH="0" baseline="0" dirty="0" smtClean="0">
              <a:ln>
                <a:noFill/>
              </a:ln>
              <a:solidFill>
                <a:schemeClr val="tx1"/>
              </a:solidFill>
              <a:effectLst/>
              <a:latin typeface="Arial" pitchFamily="34" charset="0"/>
            </a:endParaRPr>
          </a:p>
        </p:txBody>
      </p:sp>
      <p:sp>
        <p:nvSpPr>
          <p:cNvPr id="12" name="TextBox 11"/>
          <p:cNvSpPr txBox="1"/>
          <p:nvPr/>
        </p:nvSpPr>
        <p:spPr>
          <a:xfrm>
            <a:off x="762000" y="3886200"/>
            <a:ext cx="8382000" cy="1200329"/>
          </a:xfrm>
          <a:prstGeom prst="rect">
            <a:avLst/>
          </a:prstGeom>
          <a:noFill/>
        </p:spPr>
        <p:txBody>
          <a:bodyPr wrap="square" rtlCol="0">
            <a:spAutoFit/>
          </a:bodyPr>
          <a:lstStyle/>
          <a:p>
            <a:r>
              <a:rPr lang="en-US" dirty="0" smtClean="0"/>
              <a:t>Plants, because of the heat and dryness, rarely are able to survive in the great plains. There is some vegetation that consists of brush (grasses), cacti, and a few mesquite trees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pic>
        <p:nvPicPr>
          <p:cNvPr id="6" name="Content Placeholder 5" descr="SanSabarRiver.jpg"/>
          <p:cNvPicPr>
            <a:picLocks noGrp="1" noChangeAspect="1"/>
          </p:cNvPicPr>
          <p:nvPr>
            <p:ph idx="1"/>
          </p:nvPr>
        </p:nvPicPr>
        <p:blipFill>
          <a:blip r:embed="rId5"/>
          <a:stretch>
            <a:fillRect/>
          </a:stretch>
        </p:blipFill>
        <p:spPr>
          <a:xfrm>
            <a:off x="5598485" y="0"/>
            <a:ext cx="3545516" cy="2362200"/>
          </a:xfrm>
        </p:spPr>
      </p:pic>
      <p:sp>
        <p:nvSpPr>
          <p:cNvPr id="7" name="TextBox 6"/>
          <p:cNvSpPr txBox="1"/>
          <p:nvPr/>
        </p:nvSpPr>
        <p:spPr>
          <a:xfrm>
            <a:off x="5562600" y="0"/>
            <a:ext cx="3581400" cy="3046988"/>
          </a:xfrm>
          <a:prstGeom prst="rect">
            <a:avLst/>
          </a:prstGeom>
          <a:noFill/>
        </p:spPr>
        <p:txBody>
          <a:bodyPr wrap="square" rtlCol="0">
            <a:spAutoFit/>
          </a:bodyPr>
          <a:lstStyle/>
          <a:p>
            <a:pPr algn="ctr"/>
            <a:r>
              <a:rPr lang="en-US" sz="2400" b="1" dirty="0" smtClean="0">
                <a:solidFill>
                  <a:schemeClr val="tx2">
                    <a:lumMod val="60000"/>
                    <a:lumOff val="40000"/>
                  </a:schemeClr>
                </a:solidFill>
              </a:rPr>
              <a:t>The San Saba river, is one </a:t>
            </a:r>
            <a:r>
              <a:rPr lang="en-US" sz="2400" b="1" dirty="0" smtClean="0">
                <a:solidFill>
                  <a:schemeClr val="bg1"/>
                </a:solidFill>
              </a:rPr>
              <a:t>of the many rivers located in the Great plains region. Great for rafting, fishing, birding and even swimming, the San Saba river is a popular tourist attraction. </a:t>
            </a:r>
            <a:endParaRPr lang="en-US" sz="2400" b="1" dirty="0">
              <a:solidFill>
                <a:schemeClr val="bg1"/>
              </a:solidFill>
            </a:endParaRPr>
          </a:p>
        </p:txBody>
      </p:sp>
      <p:pic>
        <p:nvPicPr>
          <p:cNvPr id="4" name="Picture 3" descr="main-ftmason.jpg"/>
          <p:cNvPicPr>
            <a:picLocks noChangeAspect="1"/>
          </p:cNvPicPr>
          <p:nvPr/>
        </p:nvPicPr>
        <p:blipFill>
          <a:blip r:embed="rId6"/>
          <a:stretch>
            <a:fillRect/>
          </a:stretch>
        </p:blipFill>
        <p:spPr>
          <a:xfrm>
            <a:off x="0" y="0"/>
            <a:ext cx="3477638" cy="1676400"/>
          </a:xfrm>
          <a:prstGeom prst="rect">
            <a:avLst/>
          </a:prstGeom>
        </p:spPr>
      </p:pic>
      <p:pic>
        <p:nvPicPr>
          <p:cNvPr id="5" name="Picture 4" descr="texas-mason-ftmason156-705799.jpg"/>
          <p:cNvPicPr>
            <a:picLocks noChangeAspect="1"/>
          </p:cNvPicPr>
          <p:nvPr/>
        </p:nvPicPr>
        <p:blipFill>
          <a:blip r:embed="rId7" cstate="print"/>
          <a:stretch>
            <a:fillRect/>
          </a:stretch>
        </p:blipFill>
        <p:spPr>
          <a:xfrm>
            <a:off x="2971800" y="0"/>
            <a:ext cx="2637968" cy="1752600"/>
          </a:xfrm>
          <a:prstGeom prst="rect">
            <a:avLst/>
          </a:prstGeom>
        </p:spPr>
      </p:pic>
      <p:sp>
        <p:nvSpPr>
          <p:cNvPr id="8" name="TextBox 7"/>
          <p:cNvSpPr txBox="1"/>
          <p:nvPr/>
        </p:nvSpPr>
        <p:spPr>
          <a:xfrm>
            <a:off x="457200" y="1752600"/>
            <a:ext cx="5029200" cy="3046988"/>
          </a:xfrm>
          <a:prstGeom prst="rect">
            <a:avLst/>
          </a:prstGeom>
          <a:noFill/>
        </p:spPr>
        <p:txBody>
          <a:bodyPr wrap="square" rtlCol="0">
            <a:spAutoFit/>
          </a:bodyPr>
          <a:lstStyle/>
          <a:p>
            <a:pPr algn="ctr"/>
            <a:r>
              <a:rPr lang="en-US" sz="2400" b="1" dirty="0" smtClean="0">
                <a:solidFill>
                  <a:schemeClr val="bg1"/>
                </a:solidFill>
              </a:rPr>
              <a:t>Mason, Texas, one of the most popular towns in the Llano Basin, is home of our very own Fort Mason. Pictured here, is Fort Mason then and Fort Mason now. Fort Mason served as an army port for more than 100 years. It is important to Texas, and we are very proud of it. </a:t>
            </a:r>
            <a:endParaRPr lang="en-US" sz="2400" b="1" dirty="0">
              <a:solidFill>
                <a:schemeClr val="bg1"/>
              </a:solidFill>
            </a:endParaRPr>
          </a:p>
        </p:txBody>
      </p:sp>
    </p:spTree>
  </p:cSld>
  <p:clrMapOvr>
    <a:masterClrMapping/>
  </p:clrMapOvr>
  <p:transition spd="slow">
    <p:wipe dir="r"/>
    <p:sndAc>
      <p:stSnd>
        <p:snd r:embed="rId3" name="push.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Content Placeholder 3" descr="lake.jpg"/>
          <p:cNvPicPr>
            <a:picLocks noGrp="1" noChangeAspect="1"/>
          </p:cNvPicPr>
          <p:nvPr>
            <p:ph idx="1"/>
          </p:nvPr>
        </p:nvPicPr>
        <p:blipFill>
          <a:blip r:embed="rId4"/>
          <a:stretch>
            <a:fillRect/>
          </a:stretch>
        </p:blipFill>
        <p:spPr>
          <a:xfrm>
            <a:off x="0" y="1"/>
            <a:ext cx="3933854" cy="2438400"/>
          </a:xfrm>
        </p:spPr>
      </p:pic>
      <p:sp>
        <p:nvSpPr>
          <p:cNvPr id="5" name="TextBox 4"/>
          <p:cNvSpPr txBox="1"/>
          <p:nvPr/>
        </p:nvSpPr>
        <p:spPr>
          <a:xfrm>
            <a:off x="0" y="2438400"/>
            <a:ext cx="3886200" cy="1569660"/>
          </a:xfrm>
          <a:prstGeom prst="rect">
            <a:avLst/>
          </a:prstGeom>
          <a:noFill/>
        </p:spPr>
        <p:txBody>
          <a:bodyPr wrap="square" rtlCol="0">
            <a:spAutoFit/>
          </a:bodyPr>
          <a:lstStyle/>
          <a:p>
            <a:r>
              <a:rPr lang="en-US" sz="2400" b="1" dirty="0" smtClean="0">
                <a:solidFill>
                  <a:schemeClr val="bg1"/>
                </a:solidFill>
              </a:rPr>
              <a:t>The Llano Basin has so many lakes in it, that it is also referred to as the Highland Lake Country. </a:t>
            </a:r>
            <a:endParaRPr lang="en-US" sz="2400" b="1" dirty="0">
              <a:solidFill>
                <a:schemeClr val="bg1"/>
              </a:solidFill>
            </a:endParaRPr>
          </a:p>
        </p:txBody>
      </p:sp>
      <p:pic>
        <p:nvPicPr>
          <p:cNvPr id="6" name="Picture 5" descr="P4160137.JPG"/>
          <p:cNvPicPr>
            <a:picLocks noChangeAspect="1"/>
          </p:cNvPicPr>
          <p:nvPr/>
        </p:nvPicPr>
        <p:blipFill>
          <a:blip r:embed="rId5" cstate="print"/>
          <a:stretch>
            <a:fillRect/>
          </a:stretch>
        </p:blipFill>
        <p:spPr>
          <a:xfrm>
            <a:off x="3886200" y="0"/>
            <a:ext cx="3657600" cy="2736342"/>
          </a:xfrm>
          <a:prstGeom prst="rect">
            <a:avLst/>
          </a:prstGeom>
        </p:spPr>
      </p:pic>
      <p:sp>
        <p:nvSpPr>
          <p:cNvPr id="7" name="TextBox 6"/>
          <p:cNvSpPr txBox="1"/>
          <p:nvPr/>
        </p:nvSpPr>
        <p:spPr>
          <a:xfrm>
            <a:off x="3886200" y="2895600"/>
            <a:ext cx="3657600" cy="1200329"/>
          </a:xfrm>
          <a:prstGeom prst="rect">
            <a:avLst/>
          </a:prstGeom>
          <a:noFill/>
        </p:spPr>
        <p:txBody>
          <a:bodyPr wrap="square" rtlCol="0">
            <a:spAutoFit/>
          </a:bodyPr>
          <a:lstStyle/>
          <a:p>
            <a:r>
              <a:rPr lang="en-US" sz="2400" b="1" dirty="0" smtClean="0">
                <a:solidFill>
                  <a:schemeClr val="bg1"/>
                </a:solidFill>
              </a:rPr>
              <a:t>The Stockton Plateau is among the most popular plateaus in Texas. </a:t>
            </a:r>
            <a:endParaRPr lang="en-US" sz="2400" b="1" dirty="0">
              <a:solidFill>
                <a:schemeClr val="bg1"/>
              </a:solidFill>
            </a:endParaRPr>
          </a:p>
        </p:txBody>
      </p:sp>
      <p:pic>
        <p:nvPicPr>
          <p:cNvPr id="8" name="Picture 7" descr="texas-palo-duro-canyon.jpg"/>
          <p:cNvPicPr>
            <a:picLocks noChangeAspect="1"/>
          </p:cNvPicPr>
          <p:nvPr/>
        </p:nvPicPr>
        <p:blipFill>
          <a:blip r:embed="rId6"/>
          <a:stretch>
            <a:fillRect/>
          </a:stretch>
        </p:blipFill>
        <p:spPr>
          <a:xfrm>
            <a:off x="228600" y="4191000"/>
            <a:ext cx="2971800" cy="2377440"/>
          </a:xfrm>
          <a:prstGeom prst="rect">
            <a:avLst/>
          </a:prstGeom>
        </p:spPr>
      </p:pic>
      <p:sp>
        <p:nvSpPr>
          <p:cNvPr id="9" name="TextBox 8"/>
          <p:cNvSpPr txBox="1"/>
          <p:nvPr/>
        </p:nvSpPr>
        <p:spPr>
          <a:xfrm>
            <a:off x="3352800" y="4419600"/>
            <a:ext cx="4343400" cy="830997"/>
          </a:xfrm>
          <a:prstGeom prst="rect">
            <a:avLst/>
          </a:prstGeom>
          <a:noFill/>
        </p:spPr>
        <p:txBody>
          <a:bodyPr wrap="square" rtlCol="0">
            <a:spAutoFit/>
          </a:bodyPr>
          <a:lstStyle/>
          <a:p>
            <a:r>
              <a:rPr lang="en-US" sz="2400" b="1" dirty="0" smtClean="0">
                <a:solidFill>
                  <a:schemeClr val="bg1"/>
                </a:solidFill>
              </a:rPr>
              <a:t>The name Palo Duro means hard wood. </a:t>
            </a:r>
            <a:endParaRPr lang="en-US" sz="2400" b="1" dirty="0">
              <a:solidFill>
                <a:schemeClr val="bg1"/>
              </a:solidFill>
            </a:endParaRPr>
          </a:p>
        </p:txBody>
      </p:sp>
    </p:spTree>
  </p:cSld>
  <p:clrMapOvr>
    <a:masterClrMapping/>
  </p:clrMapOvr>
  <p:transition spd="slow">
    <p:randomBar dir="vert"/>
    <p:sndAc>
      <p:stSnd>
        <p:snd r:embed="rId2" name="explod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http://t3.gstatic.com/images?q=tbn:7yDng3okQy4wqM:http://www.singingfalls.com/images/mohair/roz.jpg">
            <a:hlinkClick r:id="rId2"/>
          </p:cNvPr>
          <p:cNvPicPr>
            <a:picLocks noChangeAspect="1" noChangeArrowheads="1"/>
          </p:cNvPicPr>
          <p:nvPr/>
        </p:nvPicPr>
        <p:blipFill>
          <a:blip r:embed="rId3"/>
          <a:srcRect/>
          <a:stretch>
            <a:fillRect/>
          </a:stretch>
        </p:blipFill>
        <p:spPr bwMode="auto">
          <a:xfrm>
            <a:off x="0" y="152400"/>
            <a:ext cx="3581400" cy="3200400"/>
          </a:xfrm>
          <a:prstGeom prst="rect">
            <a:avLst/>
          </a:prstGeom>
          <a:noFill/>
          <a:effectLst>
            <a:reflection blurRad="6350" stA="52000" endA="300" endPos="35000" dir="5400000" sy="-100000" algn="bl" rotWithShape="0"/>
          </a:effectLst>
          <a:scene3d>
            <a:camera prst="perspectiveRight"/>
            <a:lightRig rig="threePt" dir="t"/>
          </a:scene3d>
        </p:spPr>
      </p:pic>
      <p:sp>
        <p:nvSpPr>
          <p:cNvPr id="5" name="Flowchart: Process 4"/>
          <p:cNvSpPr/>
          <p:nvPr/>
        </p:nvSpPr>
        <p:spPr>
          <a:xfrm>
            <a:off x="3429000" y="228600"/>
            <a:ext cx="1066800" cy="3200400"/>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n w="12700">
                  <a:solidFill>
                    <a:schemeClr val="tx2">
                      <a:satMod val="155000"/>
                    </a:schemeClr>
                  </a:solidFill>
                  <a:prstDash val="solid"/>
                </a:ln>
                <a:solidFill>
                  <a:schemeClr val="tx1"/>
                </a:solidFill>
                <a:effectLst>
                  <a:outerShdw blurRad="50800" dist="38100" dir="5400000" algn="t" rotWithShape="0">
                    <a:prstClr val="black">
                      <a:alpha val="40000"/>
                    </a:prstClr>
                  </a:outerShdw>
                </a:effectLst>
              </a:rPr>
              <a:t>Most of the Angora goats live within 100 miles of the Edwards Plateau</a:t>
            </a:r>
            <a:endParaRPr lang="en-US" b="1" dirty="0">
              <a:ln w="18000">
                <a:solidFill>
                  <a:schemeClr val="accent2">
                    <a:satMod val="140000"/>
                  </a:schemeClr>
                </a:solidFill>
                <a:prstDash val="solid"/>
                <a:miter lim="800000"/>
              </a:ln>
              <a:solidFill>
                <a:schemeClr val="tx1"/>
              </a:solidFill>
              <a:effectLst>
                <a:outerShdw blurRad="50800" dist="38100" dir="5400000" algn="t" rotWithShape="0">
                  <a:prstClr val="black">
                    <a:alpha val="40000"/>
                  </a:prstClr>
                </a:outerShdw>
              </a:effectLst>
            </a:endParaRPr>
          </a:p>
        </p:txBody>
      </p:sp>
      <p:pic>
        <p:nvPicPr>
          <p:cNvPr id="6" name="Picture 8" descr="http://www.npsot.org/symposium2007/images/Little%20Bluestem%20Hillside%20M.jpg"/>
          <p:cNvPicPr>
            <a:picLocks noChangeAspect="1" noChangeArrowheads="1"/>
          </p:cNvPicPr>
          <p:nvPr/>
        </p:nvPicPr>
        <p:blipFill>
          <a:blip r:embed="rId4"/>
          <a:srcRect/>
          <a:stretch>
            <a:fillRect/>
          </a:stretch>
        </p:blipFill>
        <p:spPr bwMode="auto">
          <a:xfrm>
            <a:off x="5562600" y="152400"/>
            <a:ext cx="3581400" cy="3200400"/>
          </a:xfrm>
          <a:prstGeom prst="rect">
            <a:avLst/>
          </a:prstGeom>
          <a:noFill/>
          <a:effectLst>
            <a:reflection blurRad="6350" stA="52000" endA="300" endPos="35000" dir="5400000" sy="-100000" algn="bl" rotWithShape="0"/>
          </a:effectLst>
          <a:scene3d>
            <a:camera prst="perspectiveLeft"/>
            <a:lightRig rig="threePt" dir="t"/>
          </a:scene3d>
        </p:spPr>
      </p:pic>
      <p:sp>
        <p:nvSpPr>
          <p:cNvPr id="7" name="TextBox 6"/>
          <p:cNvSpPr txBox="1"/>
          <p:nvPr/>
        </p:nvSpPr>
        <p:spPr>
          <a:xfrm>
            <a:off x="4495800" y="228601"/>
            <a:ext cx="1219200" cy="320039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Vegetation from the Edwards Plateau area. Much of the area is soft rolling hills. Until the border.</a:t>
            </a:r>
            <a:endParaRPr lang="en-US"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endParaRPr>
          </a:p>
        </p:txBody>
      </p:sp>
      <p:sp>
        <p:nvSpPr>
          <p:cNvPr id="8" name="TextBox 7"/>
          <p:cNvSpPr txBox="1"/>
          <p:nvPr/>
        </p:nvSpPr>
        <p:spPr>
          <a:xfrm>
            <a:off x="0" y="3429000"/>
            <a:ext cx="9144000" cy="923330"/>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Goats, Cattle, and Sheep are the main livestock that are raised in the Edwards Plateau area. This is also one of their main sources of money, due to the lack of farming from the undependable soil.</a:t>
            </a:r>
            <a:endParaRPr lang="en-US" dirty="0"/>
          </a:p>
        </p:txBody>
      </p:sp>
      <p:sp>
        <p:nvSpPr>
          <p:cNvPr id="9" name="Down Arrow 8"/>
          <p:cNvSpPr/>
          <p:nvPr/>
        </p:nvSpPr>
        <p:spPr>
          <a:xfrm>
            <a:off x="4343400" y="40386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4" descr="http://goldenstate.files.wordpress.com/2008/12/sheep.jpg"/>
          <p:cNvPicPr>
            <a:picLocks noChangeAspect="1" noChangeArrowheads="1"/>
          </p:cNvPicPr>
          <p:nvPr/>
        </p:nvPicPr>
        <p:blipFill>
          <a:blip r:embed="rId5"/>
          <a:srcRect/>
          <a:stretch>
            <a:fillRect/>
          </a:stretch>
        </p:blipFill>
        <p:spPr bwMode="auto">
          <a:xfrm>
            <a:off x="2971800" y="4419600"/>
            <a:ext cx="3136900" cy="2438400"/>
          </a:xfrm>
          <a:prstGeom prst="rect">
            <a:avLst/>
          </a:prstGeom>
          <a:noFill/>
        </p:spPr>
      </p:pic>
      <p:pic>
        <p:nvPicPr>
          <p:cNvPr id="11" name="Picture 6" descr="http://www.obebeef.com.au/content/gallery-cattle-aftercross.jpg"/>
          <p:cNvPicPr>
            <a:picLocks noChangeAspect="1" noChangeArrowheads="1"/>
          </p:cNvPicPr>
          <p:nvPr/>
        </p:nvPicPr>
        <p:blipFill>
          <a:blip r:embed="rId6"/>
          <a:srcRect/>
          <a:stretch>
            <a:fillRect/>
          </a:stretch>
        </p:blipFill>
        <p:spPr bwMode="auto">
          <a:xfrm>
            <a:off x="0" y="4419601"/>
            <a:ext cx="2971800" cy="2438400"/>
          </a:xfrm>
          <a:prstGeom prst="rect">
            <a:avLst/>
          </a:prstGeom>
          <a:noFill/>
        </p:spPr>
      </p:pic>
      <p:pic>
        <p:nvPicPr>
          <p:cNvPr id="12" name="Picture 8" descr="http://z.about.com/d/archaeology/1/0/u/h/goats.jpg"/>
          <p:cNvPicPr>
            <a:picLocks noChangeAspect="1" noChangeArrowheads="1"/>
          </p:cNvPicPr>
          <p:nvPr/>
        </p:nvPicPr>
        <p:blipFill>
          <a:blip r:embed="rId7" cstate="print"/>
          <a:srcRect/>
          <a:stretch>
            <a:fillRect/>
          </a:stretch>
        </p:blipFill>
        <p:spPr bwMode="auto">
          <a:xfrm>
            <a:off x="6096000" y="4419601"/>
            <a:ext cx="3048000" cy="2438400"/>
          </a:xfrm>
          <a:prstGeom prst="rect">
            <a:avLst/>
          </a:prstGeom>
          <a:noFill/>
        </p:spPr>
      </p:pic>
    </p:spTree>
  </p:cSld>
  <p:clrMapOvr>
    <a:masterClrMapping/>
  </p:clrMapOvr>
  <p:transition spd="slow">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Picture 2" descr="http://t2.gstatic.com/images?q=tbn:ScmSJdV_JEsr2M:http://www.rvtravel.com/blog/militaryrving/uploaded_images/del-rio-sign-708855.jpg">
            <a:hlinkClick r:id="rId2"/>
          </p:cNvPr>
          <p:cNvPicPr>
            <a:picLocks noChangeAspect="1" noChangeArrowheads="1"/>
          </p:cNvPicPr>
          <p:nvPr/>
        </p:nvPicPr>
        <p:blipFill>
          <a:blip r:embed="rId3"/>
          <a:srcRect/>
          <a:stretch>
            <a:fillRect/>
          </a:stretch>
        </p:blipFill>
        <p:spPr bwMode="auto">
          <a:xfrm>
            <a:off x="0" y="-1"/>
            <a:ext cx="2286000" cy="1718673"/>
          </a:xfrm>
          <a:prstGeom prst="rect">
            <a:avLst/>
          </a:prstGeom>
          <a:noFill/>
        </p:spPr>
      </p:pic>
      <p:sp>
        <p:nvSpPr>
          <p:cNvPr id="5" name="TextBox 4"/>
          <p:cNvSpPr txBox="1"/>
          <p:nvPr/>
        </p:nvSpPr>
        <p:spPr>
          <a:xfrm>
            <a:off x="0" y="1752600"/>
            <a:ext cx="3581400" cy="923330"/>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Del Rio, Texas, is the largest city in this region. It is located on the Rio Grande.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5" descr="untitled.bmp"/>
          <p:cNvPicPr>
            <a:picLocks noChangeAspect="1"/>
          </p:cNvPicPr>
          <p:nvPr/>
        </p:nvPicPr>
        <p:blipFill>
          <a:blip r:embed="rId4"/>
          <a:stretch>
            <a:fillRect/>
          </a:stretch>
        </p:blipFill>
        <p:spPr>
          <a:xfrm>
            <a:off x="0" y="2743200"/>
            <a:ext cx="3581400" cy="3124200"/>
          </a:xfrm>
          <a:prstGeom prst="rect">
            <a:avLst/>
          </a:prstGeom>
        </p:spPr>
      </p:pic>
      <p:sp>
        <p:nvSpPr>
          <p:cNvPr id="7" name="TextBox 6"/>
          <p:cNvSpPr txBox="1"/>
          <p:nvPr/>
        </p:nvSpPr>
        <p:spPr>
          <a:xfrm>
            <a:off x="4267200" y="1600200"/>
            <a:ext cx="4267200" cy="923330"/>
          </a:xfrm>
          <a:prstGeom prst="rect">
            <a:avLst/>
          </a:prstGeom>
          <a:noFill/>
        </p:spPr>
        <p:txBody>
          <a:bodyPr wrap="square" rtlCol="0">
            <a:spAutoFit/>
          </a:bodyPr>
          <a:lstStyle/>
          <a:p>
            <a:r>
              <a:rPr lang="en-US" dirty="0" smtClean="0"/>
              <a:t>Kerrville, Texas, Is Home to multiple exotic game ranches, a retirement Community, and is a tourist destination</a:t>
            </a:r>
            <a:endParaRPr lang="en-US" dirty="0"/>
          </a:p>
        </p:txBody>
      </p:sp>
      <p:pic>
        <p:nvPicPr>
          <p:cNvPr id="8" name="Picture 7" descr="3CAQX5YL9CAKTNL5PCABWGK1HCADZCC5ICAQ3DZE2CAOJS2K1CA1J1VPJCA4POPSOCARUX2DOCAZAO3SXCAKFLRMGCALAYJA8CAY86K31CA0MLOIRCAO6Y7CICARCFUGACASS7FCZCANNN2X0CAZPVSHZ.jpg"/>
          <p:cNvPicPr>
            <a:picLocks noChangeAspect="1"/>
          </p:cNvPicPr>
          <p:nvPr/>
        </p:nvPicPr>
        <p:blipFill>
          <a:blip r:embed="rId5"/>
          <a:stretch>
            <a:fillRect/>
          </a:stretch>
        </p:blipFill>
        <p:spPr>
          <a:xfrm>
            <a:off x="7162800" y="457200"/>
            <a:ext cx="797456" cy="599549"/>
          </a:xfrm>
          <a:prstGeom prst="rect">
            <a:avLst/>
          </a:prstGeom>
        </p:spPr>
      </p:pic>
      <p:pic>
        <p:nvPicPr>
          <p:cNvPr id="9" name="Picture 8" descr="8CAOFKA1RCARWJ6PGCAW6K3P2CA7CINFFCA1NE9P7CA8O9ERJCABLUR82CAWPS3LFCA241DU0CAZ1QS5ICAGW6JJ3CAC4NTQMCASK35OKCASQ4KQ4CA9RG4P6CAR2VHN6CAT7BHJ5CAMOJB07CAMY6OFX.jpg"/>
          <p:cNvPicPr>
            <a:picLocks noChangeAspect="1"/>
          </p:cNvPicPr>
          <p:nvPr/>
        </p:nvPicPr>
        <p:blipFill>
          <a:blip r:embed="rId6"/>
          <a:stretch>
            <a:fillRect/>
          </a:stretch>
        </p:blipFill>
        <p:spPr>
          <a:xfrm>
            <a:off x="6629400" y="685800"/>
            <a:ext cx="832381" cy="552979"/>
          </a:xfrm>
          <a:prstGeom prst="rect">
            <a:avLst/>
          </a:prstGeom>
        </p:spPr>
      </p:pic>
      <p:pic>
        <p:nvPicPr>
          <p:cNvPr id="10" name="Picture 9" descr="9CA342PSVCA5RZQOXCA9GQ3XDCARWGW52CAYU7604CASOOX6CCA1QZQ7HCAITO884CA3PDRSGCAU7FMQBCA62I1TACA65X4XJCADDH9W3CAUT4QC0CAW7WTH0CAD5P6F9CARR3Y53CAO1H7QNCAMHZ9PO.jpg"/>
          <p:cNvPicPr>
            <a:picLocks noChangeAspect="1"/>
          </p:cNvPicPr>
          <p:nvPr/>
        </p:nvPicPr>
        <p:blipFill>
          <a:blip r:embed="rId7"/>
          <a:stretch>
            <a:fillRect/>
          </a:stretch>
        </p:blipFill>
        <p:spPr>
          <a:xfrm>
            <a:off x="7239000" y="381000"/>
            <a:ext cx="797456" cy="599549"/>
          </a:xfrm>
          <a:prstGeom prst="rect">
            <a:avLst/>
          </a:prstGeom>
        </p:spPr>
      </p:pic>
      <p:pic>
        <p:nvPicPr>
          <p:cNvPr id="11" name="Picture 10" descr="9CAF9JU0FCA3F2RJPCA0B5X87CA0MW7AMCA0DD8LUCA7Q77TBCA4BW785CACKMHZ5CAP5E2BDCATGNHY9CAUU6Z4RCACWFPO0CA3YEFTWCAS9JEXCCAZEZSYMCAW4I6ZJCAVX5ZHVCA4Q1UHOCAAUSCCQ.jpg"/>
          <p:cNvPicPr>
            <a:picLocks noChangeAspect="1"/>
          </p:cNvPicPr>
          <p:nvPr/>
        </p:nvPicPr>
        <p:blipFill>
          <a:blip r:embed="rId8"/>
          <a:stretch>
            <a:fillRect/>
          </a:stretch>
        </p:blipFill>
        <p:spPr>
          <a:xfrm>
            <a:off x="4953000" y="381000"/>
            <a:ext cx="721785" cy="541339"/>
          </a:xfrm>
          <a:prstGeom prst="rect">
            <a:avLst/>
          </a:prstGeom>
        </p:spPr>
      </p:pic>
      <p:pic>
        <p:nvPicPr>
          <p:cNvPr id="12" name="Picture 11" descr="ACAV0XIMKCAUEBNFECACZINRGCA2BFVLNCA4107GRCAJH5NPBCAUAMWBNCA5NQHXZCA12W0V6CANUQWODCATU4Y5KCA41U0EXCADDKLBDCA9OTATWCA7P318BCAWR17LXCAL90CWDCAABZEICCASESJ11.jpg"/>
          <p:cNvPicPr>
            <a:picLocks noChangeAspect="1"/>
          </p:cNvPicPr>
          <p:nvPr/>
        </p:nvPicPr>
        <p:blipFill>
          <a:blip r:embed="rId9"/>
          <a:stretch>
            <a:fillRect/>
          </a:stretch>
        </p:blipFill>
        <p:spPr>
          <a:xfrm>
            <a:off x="5334000" y="304800"/>
            <a:ext cx="564619" cy="739245"/>
          </a:xfrm>
          <a:prstGeom prst="rect">
            <a:avLst/>
          </a:prstGeom>
        </p:spPr>
      </p:pic>
      <p:pic>
        <p:nvPicPr>
          <p:cNvPr id="13" name="Picture 12" descr="BCAH9TB91CABDYM1WCA28474HCAKUN9Y6CAZ97HTICAID73BWCAV4SVI0CAAKX9VOCAIFA7T3CA5ZO8V9CASJ0OQRCA3J50YLCAK6CNOHCA78Q13QCA9TYN7VCAQ86IZ6CAQAF8RHCAF8XGVCCA5D7YQ3.jpg"/>
          <p:cNvPicPr>
            <a:picLocks noChangeAspect="1"/>
          </p:cNvPicPr>
          <p:nvPr/>
        </p:nvPicPr>
        <p:blipFill>
          <a:blip r:embed="rId10"/>
          <a:stretch>
            <a:fillRect/>
          </a:stretch>
        </p:blipFill>
        <p:spPr>
          <a:xfrm>
            <a:off x="6400800" y="228600"/>
            <a:ext cx="457829" cy="653306"/>
          </a:xfrm>
          <a:prstGeom prst="rect">
            <a:avLst/>
          </a:prstGeom>
        </p:spPr>
      </p:pic>
      <p:pic>
        <p:nvPicPr>
          <p:cNvPr id="14" name="Picture 13" descr="dikdik.jpg"/>
          <p:cNvPicPr>
            <a:picLocks noChangeAspect="1"/>
          </p:cNvPicPr>
          <p:nvPr/>
        </p:nvPicPr>
        <p:blipFill>
          <a:blip r:embed="rId11" cstate="print"/>
          <a:stretch>
            <a:fillRect/>
          </a:stretch>
        </p:blipFill>
        <p:spPr>
          <a:xfrm>
            <a:off x="7924800" y="381000"/>
            <a:ext cx="1011353" cy="910809"/>
          </a:xfrm>
          <a:prstGeom prst="rect">
            <a:avLst/>
          </a:prstGeom>
        </p:spPr>
      </p:pic>
      <p:pic>
        <p:nvPicPr>
          <p:cNvPr id="15" name="Picture 14" descr="emu.jpg"/>
          <p:cNvPicPr>
            <a:picLocks noChangeAspect="1"/>
          </p:cNvPicPr>
          <p:nvPr/>
        </p:nvPicPr>
        <p:blipFill>
          <a:blip r:embed="rId12" cstate="print"/>
          <a:stretch>
            <a:fillRect/>
          </a:stretch>
        </p:blipFill>
        <p:spPr>
          <a:xfrm>
            <a:off x="5791200" y="533400"/>
            <a:ext cx="1153459" cy="866295"/>
          </a:xfrm>
          <a:prstGeom prst="rect">
            <a:avLst/>
          </a:prstGeom>
        </p:spPr>
      </p:pic>
      <p:pic>
        <p:nvPicPr>
          <p:cNvPr id="16" name="Picture 15" descr="JCADME4U0CAPMTOEICA1OQPAVCAZPVR0ACA4RMEGPCA9S59D0CA7783ELCA4PGM4CCA4QLPTKCATXVK1FCAH8UCTMCAPVQYXXCAWRFWNWCA916MJDCAKY83F6CAWVK7QKCAOD3H3OCA3Z4RNJCAC1B2A0.jpg"/>
          <p:cNvPicPr>
            <a:picLocks noChangeAspect="1"/>
          </p:cNvPicPr>
          <p:nvPr/>
        </p:nvPicPr>
        <p:blipFill>
          <a:blip r:embed="rId13"/>
          <a:stretch>
            <a:fillRect/>
          </a:stretch>
        </p:blipFill>
        <p:spPr>
          <a:xfrm>
            <a:off x="4724400" y="1066800"/>
            <a:ext cx="762531" cy="541339"/>
          </a:xfrm>
          <a:prstGeom prst="rect">
            <a:avLst/>
          </a:prstGeom>
        </p:spPr>
      </p:pic>
      <p:pic>
        <p:nvPicPr>
          <p:cNvPr id="17" name="Picture 16" descr="KCA7VCV2JCAMSDGYCCA4A2KSRCAFHM4D4CAKJQ1I2CA0GN4WECAEDOXGGCAJLWRJ3CA0IFXAKCA0IRA2ACAKZDHB1CA5DNJIGCANEMWK2CAPK17V4CA6XPLJFCA8HH8YOCAWGTCNNCAFLF2S3CA8Y2J24.jpg"/>
          <p:cNvPicPr>
            <a:picLocks noChangeAspect="1"/>
          </p:cNvPicPr>
          <p:nvPr/>
        </p:nvPicPr>
        <p:blipFill>
          <a:blip r:embed="rId14"/>
          <a:stretch>
            <a:fillRect/>
          </a:stretch>
        </p:blipFill>
        <p:spPr>
          <a:xfrm>
            <a:off x="5867400" y="0"/>
            <a:ext cx="785811" cy="523874"/>
          </a:xfrm>
          <a:prstGeom prst="rect">
            <a:avLst/>
          </a:prstGeom>
        </p:spPr>
      </p:pic>
      <p:pic>
        <p:nvPicPr>
          <p:cNvPr id="18" name="Picture 17" descr="MCA1LGU26CAKPY7YPCAX6L61MCACBLNJQCAE35ZP1CAVPSXJ3CA1C2FW1CADIDH6SCAC31JKWCA5U90J6CAV03Z5ECAOW1YGOCAM3IUL7CAMKJ3NUCAPH48AKCA89B3VSCA4I1806CAS3T2CSCAFB8TCA.jpg"/>
          <p:cNvPicPr>
            <a:picLocks noChangeAspect="1"/>
          </p:cNvPicPr>
          <p:nvPr/>
        </p:nvPicPr>
        <p:blipFill>
          <a:blip r:embed="rId15"/>
          <a:stretch>
            <a:fillRect/>
          </a:stretch>
        </p:blipFill>
        <p:spPr>
          <a:xfrm>
            <a:off x="5410200" y="685800"/>
            <a:ext cx="634469" cy="855661"/>
          </a:xfrm>
          <a:prstGeom prst="rect">
            <a:avLst/>
          </a:prstGeom>
        </p:spPr>
      </p:pic>
      <p:pic>
        <p:nvPicPr>
          <p:cNvPr id="19" name="Picture 18" descr="OCAABP870CA1EORH1CAA2ANL8CA34SAAQCAOWAYKQCA8YSFS5CAYRG3DACA9DSH7MCAPYOP1NCAYL3HMYCABH1NY9CA4AILFDCANJ43DQCAGOUTHBCAC41IHFCA4B1G52CAV0HXGYCAAAL96HCAQ020UU.jpg"/>
          <p:cNvPicPr>
            <a:picLocks noChangeAspect="1"/>
          </p:cNvPicPr>
          <p:nvPr/>
        </p:nvPicPr>
        <p:blipFill>
          <a:blip r:embed="rId16"/>
          <a:stretch>
            <a:fillRect/>
          </a:stretch>
        </p:blipFill>
        <p:spPr>
          <a:xfrm>
            <a:off x="7315200" y="914400"/>
            <a:ext cx="797456" cy="599549"/>
          </a:xfrm>
          <a:prstGeom prst="rect">
            <a:avLst/>
          </a:prstGeom>
        </p:spPr>
      </p:pic>
      <p:pic>
        <p:nvPicPr>
          <p:cNvPr id="20" name="Picture 19" descr="PCAG3FZXNCAX7Y165CA6UFHYPCA5MV9FACAFCP03RCAXEU3XZCASNGZS8CAW45IGRCA9FKMI9CAT3JXAECA31CQ71CANP8BHJCA6CJ0X1CAK34IA8CA351T9YCAEC3A5CCAPRAX76CAS0N606CAKGST2S.jpg"/>
          <p:cNvPicPr>
            <a:picLocks noChangeAspect="1"/>
          </p:cNvPicPr>
          <p:nvPr/>
        </p:nvPicPr>
        <p:blipFill>
          <a:blip r:embed="rId17"/>
          <a:stretch>
            <a:fillRect/>
          </a:stretch>
        </p:blipFill>
        <p:spPr>
          <a:xfrm>
            <a:off x="6629400" y="0"/>
            <a:ext cx="750890" cy="518054"/>
          </a:xfrm>
          <a:prstGeom prst="rect">
            <a:avLst/>
          </a:prstGeom>
        </p:spPr>
      </p:pic>
      <p:pic>
        <p:nvPicPr>
          <p:cNvPr id="21" name="Picture 20" descr="QCA1777D6CARJAMEPCA89NFNYCAK501CNCAWUJE0ICADQR4KBCAG38XDSCATA3BS5CAUQW98VCA37YDO0CAS9UZ3YCARC9ZRSCA1EJBXOCASUYQ2WCASXD9O7CAUX1OWZCAJ89BRJCA0A8C84CA5HCG1A.jpg"/>
          <p:cNvPicPr>
            <a:picLocks noChangeAspect="1"/>
          </p:cNvPicPr>
          <p:nvPr/>
        </p:nvPicPr>
        <p:blipFill>
          <a:blip r:embed="rId18"/>
          <a:stretch>
            <a:fillRect/>
          </a:stretch>
        </p:blipFill>
        <p:spPr>
          <a:xfrm>
            <a:off x="7391400" y="0"/>
            <a:ext cx="634469" cy="715960"/>
          </a:xfrm>
          <a:prstGeom prst="rect">
            <a:avLst/>
          </a:prstGeom>
        </p:spPr>
      </p:pic>
      <p:pic>
        <p:nvPicPr>
          <p:cNvPr id="22" name="Picture 21" descr="RCAN38O01CAHZV0LECAJVHRV5CAK2EZBACAYH3HYECAQ1KWP9CA5WKUMLCAFRFB2JCA9L39MQCAWARPOHCA1OFQHICAHU480BCALXTYH1CAU8C2SDCAS5ZC6TCA9DCDXDCAQ5SO91CA5VS0PECA66VZJO.jpg"/>
          <p:cNvPicPr>
            <a:picLocks noChangeAspect="1"/>
          </p:cNvPicPr>
          <p:nvPr/>
        </p:nvPicPr>
        <p:blipFill>
          <a:blip r:embed="rId19"/>
          <a:stretch>
            <a:fillRect/>
          </a:stretch>
        </p:blipFill>
        <p:spPr>
          <a:xfrm>
            <a:off x="5410200" y="0"/>
            <a:ext cx="599544" cy="733425"/>
          </a:xfrm>
          <a:prstGeom prst="rect">
            <a:avLst/>
          </a:prstGeom>
        </p:spPr>
      </p:pic>
      <p:pic>
        <p:nvPicPr>
          <p:cNvPr id="23" name="Picture 22" descr="RCARXBW1UCAFW8GE5CALA85QXCA8NYH4TCASTATC3CAYKVCD6CA03TO8QCAZPO6EUCAH3CYD0CAZ7G1O6CAU9JXRPCALQ5706CA2SU208CAJDKHF6CADMZF13CAU8N7KYCAATHVLGCA8PWN4OCA3IIGLW.jpg"/>
          <p:cNvPicPr>
            <a:picLocks noChangeAspect="1"/>
          </p:cNvPicPr>
          <p:nvPr/>
        </p:nvPicPr>
        <p:blipFill>
          <a:blip r:embed="rId20"/>
          <a:stretch>
            <a:fillRect/>
          </a:stretch>
        </p:blipFill>
        <p:spPr>
          <a:xfrm>
            <a:off x="4495800" y="0"/>
            <a:ext cx="750890" cy="518054"/>
          </a:xfrm>
          <a:prstGeom prst="rect">
            <a:avLst/>
          </a:prstGeom>
        </p:spPr>
      </p:pic>
      <p:pic>
        <p:nvPicPr>
          <p:cNvPr id="24" name="Picture 23" descr="UCA512IHFCAUZYQXSCAKPVXABCAJ9EI5UCAC98LZ3CA4AJGK3CAIIEKMPCA96UHV7CAV2UAUDCA5I5SH3CAMVXA47CA383N4UCANXMUJLCAUQQ3MKCAQD4SCTCAHOEYNLCARH68T5CAL9G9QSCAH1B8CF.jpg"/>
          <p:cNvPicPr>
            <a:picLocks noChangeAspect="1"/>
          </p:cNvPicPr>
          <p:nvPr/>
        </p:nvPicPr>
        <p:blipFill>
          <a:blip r:embed="rId21"/>
          <a:stretch>
            <a:fillRect/>
          </a:stretch>
        </p:blipFill>
        <p:spPr>
          <a:xfrm>
            <a:off x="8305800" y="0"/>
            <a:ext cx="640290" cy="785811"/>
          </a:xfrm>
          <a:prstGeom prst="rect">
            <a:avLst/>
          </a:prstGeom>
        </p:spPr>
      </p:pic>
      <p:pic>
        <p:nvPicPr>
          <p:cNvPr id="25" name="Picture 24" descr="VCA137XGFCA4E8V1OCAIPADW7CAO9EYPNCAFLFOULCANT0WU5CAHZEEQQCARL0REYCAKNMVC7CAKV8A7MCAASE2X2CAG86D19CAV4YGG7CA1AGDN3CAV4C1HKCAQSG6XLCAGRMQYCCAFXLVXCCAI1E2II.jpg"/>
          <p:cNvPicPr>
            <a:picLocks noChangeAspect="1"/>
          </p:cNvPicPr>
          <p:nvPr/>
        </p:nvPicPr>
        <p:blipFill>
          <a:blip r:embed="rId22"/>
          <a:stretch>
            <a:fillRect/>
          </a:stretch>
        </p:blipFill>
        <p:spPr>
          <a:xfrm>
            <a:off x="4343400" y="457200"/>
            <a:ext cx="611189" cy="698500"/>
          </a:xfrm>
          <a:prstGeom prst="rect">
            <a:avLst/>
          </a:prstGeom>
        </p:spPr>
      </p:pic>
      <p:pic>
        <p:nvPicPr>
          <p:cNvPr id="26" name="Picture 25" descr="VCANKETGBCA5JGYVOCAMPKPKFCAVV1YJ9CASRVUX4CA8HRUM6CAN4D5YBCA0SNW77CABL3XU3CAGRITVKCAJUULQ1CAYBWNJGCAJMVBOKCAHGKB9LCAAVWJBCCAICMJI6CABVED2ECAVIWIO7CATOJM6T.jpg"/>
          <p:cNvPicPr>
            <a:picLocks noChangeAspect="1"/>
          </p:cNvPicPr>
          <p:nvPr/>
        </p:nvPicPr>
        <p:blipFill>
          <a:blip r:embed="rId23"/>
          <a:stretch>
            <a:fillRect/>
          </a:stretch>
        </p:blipFill>
        <p:spPr>
          <a:xfrm>
            <a:off x="6629400" y="1143000"/>
            <a:ext cx="727605" cy="442383"/>
          </a:xfrm>
          <a:prstGeom prst="rect">
            <a:avLst/>
          </a:prstGeom>
        </p:spPr>
      </p:pic>
      <p:pic>
        <p:nvPicPr>
          <p:cNvPr id="27" name="Picture 26" descr="WCAP6WG90CA9F6UR6CA3ID1WSCALXATTUCAPRT5QDCA1GSY4RCAF1R5WFCAQA0E7LCA8X36H4CAI5FPLLCAPYFLHHCAXXOF4LCAWXRQQXCA0BYBYZCARS0N0OCACNP8DBCAU9M1W2CAG3ZDV9CAEZFGFV.jpg"/>
          <p:cNvPicPr>
            <a:picLocks noChangeAspect="1"/>
          </p:cNvPicPr>
          <p:nvPr/>
        </p:nvPicPr>
        <p:blipFill>
          <a:blip r:embed="rId24"/>
          <a:stretch>
            <a:fillRect/>
          </a:stretch>
        </p:blipFill>
        <p:spPr>
          <a:xfrm>
            <a:off x="4114800" y="990600"/>
            <a:ext cx="541339" cy="721785"/>
          </a:xfrm>
          <a:prstGeom prst="rect">
            <a:avLst/>
          </a:prstGeom>
        </p:spPr>
      </p:pic>
      <p:pic>
        <p:nvPicPr>
          <p:cNvPr id="28" name="Picture 27" descr="XCAKT3TX8CAJ9T7N3CAIVEUORCAXYHL7QCAI8MYM9CABE0UNHCAZM4DFSCAEJXI76CA3BWCGXCA88BCYVCAOY0CRACAM47ZIVCA0Y13BSCAAMRTWBCAGNMMZ4CALNPNPICAQURVV6CAGCT1GDCA9128M3.jpg"/>
          <p:cNvPicPr>
            <a:picLocks noChangeAspect="1"/>
          </p:cNvPicPr>
          <p:nvPr/>
        </p:nvPicPr>
        <p:blipFill>
          <a:blip r:embed="rId25"/>
          <a:stretch>
            <a:fillRect/>
          </a:stretch>
        </p:blipFill>
        <p:spPr>
          <a:xfrm>
            <a:off x="8404755" y="1066800"/>
            <a:ext cx="739245" cy="552979"/>
          </a:xfrm>
          <a:prstGeom prst="rect">
            <a:avLst/>
          </a:prstGeom>
        </p:spPr>
      </p:pic>
      <p:pic>
        <p:nvPicPr>
          <p:cNvPr id="29" name="Picture 4" descr="http://t3.gstatic.com/images?q=tbn:P3ETf8xK2DQ5cM:http://www.friendsoftheelderly.ie/src/Image/group_in_garden_with_scott.jpg">
            <a:hlinkClick r:id="rId26"/>
          </p:cNvPr>
          <p:cNvPicPr>
            <a:picLocks noChangeAspect="1" noChangeArrowheads="1"/>
          </p:cNvPicPr>
          <p:nvPr/>
        </p:nvPicPr>
        <p:blipFill>
          <a:blip r:embed="rId27"/>
          <a:srcRect/>
          <a:stretch>
            <a:fillRect/>
          </a:stretch>
        </p:blipFill>
        <p:spPr bwMode="auto">
          <a:xfrm>
            <a:off x="3657600" y="2590800"/>
            <a:ext cx="2209800" cy="1371600"/>
          </a:xfrm>
          <a:prstGeom prst="rect">
            <a:avLst/>
          </a:prstGeom>
          <a:noFill/>
        </p:spPr>
      </p:pic>
      <p:pic>
        <p:nvPicPr>
          <p:cNvPr id="30" name="Picture 6" descr="http://t3.gstatic.com/images?q=tbn:8f13coG2H8kZ8M:http://www.bravenewtraveler.com/images/entries/013008-tourist.jpg">
            <a:hlinkClick r:id="rId28"/>
          </p:cNvPr>
          <p:cNvPicPr>
            <a:picLocks noChangeAspect="1" noChangeArrowheads="1"/>
          </p:cNvPicPr>
          <p:nvPr/>
        </p:nvPicPr>
        <p:blipFill>
          <a:blip r:embed="rId29"/>
          <a:srcRect/>
          <a:stretch>
            <a:fillRect/>
          </a:stretch>
        </p:blipFill>
        <p:spPr bwMode="auto">
          <a:xfrm>
            <a:off x="6477000" y="2667000"/>
            <a:ext cx="1828800" cy="1169896"/>
          </a:xfrm>
          <a:prstGeom prst="rect">
            <a:avLst/>
          </a:prstGeom>
          <a:noFill/>
        </p:spPr>
      </p:pic>
      <p:pic>
        <p:nvPicPr>
          <p:cNvPr id="31" name="Picture 26" descr="http://t3.gstatic.com/images?q=tbn:oEgnKI4Ez4zH6M:http://www.bnbfinder.com/innImages/The_Back_Forty_of_Fredericksburg_Fredericksburg_Texas_47343.jpg">
            <a:hlinkClick r:id="rId30"/>
          </p:cNvPr>
          <p:cNvPicPr>
            <a:picLocks noChangeAspect="1" noChangeArrowheads="1"/>
          </p:cNvPicPr>
          <p:nvPr/>
        </p:nvPicPr>
        <p:blipFill>
          <a:blip r:embed="rId31"/>
          <a:srcRect/>
          <a:stretch>
            <a:fillRect/>
          </a:stretch>
        </p:blipFill>
        <p:spPr bwMode="auto">
          <a:xfrm>
            <a:off x="3733800" y="4038600"/>
            <a:ext cx="1752600" cy="1159810"/>
          </a:xfrm>
          <a:prstGeom prst="rect">
            <a:avLst/>
          </a:prstGeom>
          <a:noFill/>
        </p:spPr>
      </p:pic>
      <p:pic>
        <p:nvPicPr>
          <p:cNvPr id="32" name="Picture 28" descr="http://t0.gstatic.com/images?q=tbn:K5IEtnsBEPdF0M:http://www.knowledgespeak.com/icstinewsletter/flag/German.jpg">
            <a:hlinkClick r:id="rId32"/>
          </p:cNvPr>
          <p:cNvPicPr>
            <a:picLocks noChangeAspect="1" noChangeArrowheads="1"/>
          </p:cNvPicPr>
          <p:nvPr/>
        </p:nvPicPr>
        <p:blipFill>
          <a:blip r:embed="rId33"/>
          <a:srcRect/>
          <a:stretch>
            <a:fillRect/>
          </a:stretch>
        </p:blipFill>
        <p:spPr bwMode="auto">
          <a:xfrm>
            <a:off x="6781800" y="5461181"/>
            <a:ext cx="2133600" cy="1396819"/>
          </a:xfrm>
          <a:prstGeom prst="rect">
            <a:avLst/>
          </a:prstGeom>
          <a:noFill/>
        </p:spPr>
      </p:pic>
      <p:pic>
        <p:nvPicPr>
          <p:cNvPr id="33" name="Picture 30" descr="http://www.worldcommunitycookbook.org/season/guide/photos/peaches.jpg"/>
          <p:cNvPicPr>
            <a:picLocks noChangeAspect="1" noChangeArrowheads="1"/>
          </p:cNvPicPr>
          <p:nvPr/>
        </p:nvPicPr>
        <p:blipFill>
          <a:blip r:embed="rId34"/>
          <a:srcRect/>
          <a:stretch>
            <a:fillRect/>
          </a:stretch>
        </p:blipFill>
        <p:spPr bwMode="auto">
          <a:xfrm>
            <a:off x="4343400" y="5257800"/>
            <a:ext cx="2209800" cy="1600200"/>
          </a:xfrm>
          <a:prstGeom prst="rect">
            <a:avLst/>
          </a:prstGeom>
          <a:noFill/>
        </p:spPr>
      </p:pic>
      <p:sp>
        <p:nvSpPr>
          <p:cNvPr id="34" name="TextBox 33"/>
          <p:cNvSpPr txBox="1"/>
          <p:nvPr/>
        </p:nvSpPr>
        <p:spPr>
          <a:xfrm>
            <a:off x="5715000" y="4038600"/>
            <a:ext cx="3124200" cy="1200329"/>
          </a:xfrm>
          <a:prstGeom prst="rect">
            <a:avLst/>
          </a:prstGeom>
          <a:noFill/>
        </p:spPr>
        <p:txBody>
          <a:bodyPr wrap="square" rtlCol="0">
            <a:spAutoFit/>
          </a:bodyPr>
          <a:lstStyle/>
          <a:p>
            <a:r>
              <a:rPr lang="en-US" dirty="0" smtClean="0"/>
              <a:t>Kerrville lies in the center of the hill country, and is known for its German heritage and peaches</a:t>
            </a:r>
            <a:endParaRPr lang="en-US" dirty="0"/>
          </a:p>
        </p:txBody>
      </p:sp>
    </p:spTree>
  </p:cSld>
  <p:clrMapOvr>
    <a:masterClrMapping/>
  </p:clrMapOvr>
  <p:transition spd="slow">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31746" name="Picture 2" descr="http://t0.gstatic.com/images?q=tbn:sn24Z55xgkUXLM:http://www.fw.dpnr.gov.vi/education/AndyWebPage/Pictures/Mammals/digiscope029.jpg">
            <a:hlinkClick r:id="rId5"/>
          </p:cNvPr>
          <p:cNvPicPr>
            <a:picLocks noChangeAspect="1" noChangeArrowheads="1"/>
          </p:cNvPicPr>
          <p:nvPr/>
        </p:nvPicPr>
        <p:blipFill>
          <a:blip r:embed="rId6"/>
          <a:srcRect/>
          <a:stretch>
            <a:fillRect/>
          </a:stretch>
        </p:blipFill>
        <p:spPr bwMode="auto">
          <a:xfrm>
            <a:off x="8488455" y="5334000"/>
            <a:ext cx="655545" cy="428626"/>
          </a:xfrm>
          <a:prstGeom prst="rect">
            <a:avLst/>
          </a:prstGeom>
          <a:noFill/>
        </p:spPr>
      </p:pic>
      <p:pic>
        <p:nvPicPr>
          <p:cNvPr id="31748" name="Picture 4" descr="http://t2.gstatic.com/images?q=tbn:AC1GmOMQk1Q38M:http://animals.nationalgeographic.com/staticfiles/NGS/Shared/StaticFiles/animals/images/primary/white-tailed-deer.jpg">
            <a:hlinkClick r:id="rId7"/>
          </p:cNvPr>
          <p:cNvPicPr>
            <a:picLocks noChangeAspect="1" noChangeArrowheads="1"/>
          </p:cNvPicPr>
          <p:nvPr/>
        </p:nvPicPr>
        <p:blipFill>
          <a:blip r:embed="rId8"/>
          <a:srcRect/>
          <a:stretch>
            <a:fillRect/>
          </a:stretch>
        </p:blipFill>
        <p:spPr bwMode="auto">
          <a:xfrm flipH="1">
            <a:off x="7924800" y="3733800"/>
            <a:ext cx="655318" cy="525721"/>
          </a:xfrm>
          <a:prstGeom prst="rect">
            <a:avLst/>
          </a:prstGeom>
          <a:noFill/>
        </p:spPr>
      </p:pic>
      <p:pic>
        <p:nvPicPr>
          <p:cNvPr id="31750" name="Picture 6" descr="http://t2.gstatic.com/images?q=tbn:dQJ6KEvEZ9wiMM:http://www.deer-pictures.com/2_white_tailed_deer.jpg">
            <a:hlinkClick r:id="rId9"/>
          </p:cNvPr>
          <p:cNvPicPr>
            <a:picLocks noChangeAspect="1" noChangeArrowheads="1"/>
          </p:cNvPicPr>
          <p:nvPr/>
        </p:nvPicPr>
        <p:blipFill>
          <a:blip r:embed="rId10"/>
          <a:srcRect/>
          <a:stretch>
            <a:fillRect/>
          </a:stretch>
        </p:blipFill>
        <p:spPr bwMode="auto">
          <a:xfrm>
            <a:off x="3200400" y="5410200"/>
            <a:ext cx="657226" cy="438151"/>
          </a:xfrm>
          <a:prstGeom prst="rect">
            <a:avLst/>
          </a:prstGeom>
          <a:noFill/>
        </p:spPr>
      </p:pic>
      <p:pic>
        <p:nvPicPr>
          <p:cNvPr id="31756" name="Picture 12" descr="http://t2.gstatic.com/images?q=tbn:UAwCKrd2m_9_rM:http://www.wildpostcards.com/wp-content/slng93/2008/10/on-a-western-dude-ranch.jpg">
            <a:hlinkClick r:id="rId11"/>
          </p:cNvPr>
          <p:cNvPicPr>
            <a:picLocks noChangeAspect="1" noChangeArrowheads="1"/>
          </p:cNvPicPr>
          <p:nvPr/>
        </p:nvPicPr>
        <p:blipFill>
          <a:blip r:embed="rId12"/>
          <a:srcRect/>
          <a:stretch>
            <a:fillRect/>
          </a:stretch>
        </p:blipFill>
        <p:spPr bwMode="auto">
          <a:xfrm>
            <a:off x="1143000" y="4191000"/>
            <a:ext cx="533400" cy="341377"/>
          </a:xfrm>
          <a:prstGeom prst="rect">
            <a:avLst/>
          </a:prstGeom>
          <a:noFill/>
        </p:spPr>
      </p:pic>
      <p:sp>
        <p:nvSpPr>
          <p:cNvPr id="7" name="TextBox 6"/>
          <p:cNvSpPr txBox="1"/>
          <p:nvPr/>
        </p:nvSpPr>
        <p:spPr>
          <a:xfrm>
            <a:off x="0" y="0"/>
            <a:ext cx="9144000" cy="461665"/>
          </a:xfrm>
          <a:prstGeom prst="rect">
            <a:avLst/>
          </a:prstGeom>
          <a:noFill/>
        </p:spPr>
        <p:txBody>
          <a:bodyPr wrap="square" rtlCol="0">
            <a:spAutoFit/>
          </a:bodyPr>
          <a:lstStyle/>
          <a:p>
            <a:pPr algn="ctr"/>
            <a:r>
              <a:rPr lang="en-US" sz="2400" dirty="0" smtClean="0">
                <a:latin typeface="Rockwell Condensed" pitchFamily="18" charset="0"/>
              </a:rPr>
              <a:t>Hill Country</a:t>
            </a:r>
            <a:endParaRPr lang="en-US" sz="2400" dirty="0">
              <a:latin typeface="Rockwell Condensed" pitchFamily="18" charset="0"/>
            </a:endParaRPr>
          </a:p>
        </p:txBody>
      </p:sp>
      <p:sp>
        <p:nvSpPr>
          <p:cNvPr id="8" name="TextBox 7"/>
          <p:cNvSpPr txBox="1"/>
          <p:nvPr/>
        </p:nvSpPr>
        <p:spPr>
          <a:xfrm>
            <a:off x="0" y="457200"/>
            <a:ext cx="7162800" cy="923330"/>
          </a:xfrm>
          <a:prstGeom prst="rect">
            <a:avLst/>
          </a:prstGeom>
          <a:noFill/>
        </p:spPr>
        <p:txBody>
          <a:bodyPr wrap="square" rtlCol="0">
            <a:spAutoFit/>
          </a:bodyPr>
          <a:lstStyle/>
          <a:p>
            <a:r>
              <a:rPr lang="en-US" dirty="0" smtClean="0"/>
              <a:t>The hill country is in the Edwards Plateau region. The hill country has the </a:t>
            </a:r>
          </a:p>
          <a:p>
            <a:r>
              <a:rPr lang="en-US" dirty="0" smtClean="0"/>
              <a:t>Highest concentration of white-tailed deer, and is known for its vegetation </a:t>
            </a:r>
          </a:p>
          <a:p>
            <a:r>
              <a:rPr lang="en-US" dirty="0" smtClean="0"/>
              <a:t>And </a:t>
            </a:r>
            <a:r>
              <a:rPr lang="en-US" smtClean="0"/>
              <a:t>Dude Ranches.</a:t>
            </a:r>
            <a:endParaRPr lang="en-US" dirty="0"/>
          </a:p>
        </p:txBody>
      </p:sp>
    </p:spTree>
  </p:cSld>
  <p:clrMapOvr>
    <a:masterClrMapping/>
  </p:clrMapOvr>
  <p:transition spd="slow">
    <p:checker dir="vert"/>
    <p:sndAc>
      <p:stSnd>
        <p:snd r:embed="rId3" name="type.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5000" r="-1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209800"/>
            <a:ext cx="7772400" cy="1470025"/>
          </a:xfrm>
        </p:spPr>
        <p:txBody>
          <a:bodyPr/>
          <a:lstStyle/>
          <a:p>
            <a:r>
              <a:rPr lang="en-US" dirty="0" smtClean="0">
                <a:solidFill>
                  <a:srgbClr val="00B0F0"/>
                </a:solidFill>
              </a:rPr>
              <a:t>Edwards Plateau</a:t>
            </a:r>
            <a:endParaRPr lang="en-US" dirty="0">
              <a:solidFill>
                <a:srgbClr val="00B0F0"/>
              </a:solidFill>
            </a:endParaRPr>
          </a:p>
        </p:txBody>
      </p:sp>
      <p:sp>
        <p:nvSpPr>
          <p:cNvPr id="4" name="TextBox 3"/>
          <p:cNvSpPr txBox="1"/>
          <p:nvPr/>
        </p:nvSpPr>
        <p:spPr>
          <a:xfrm>
            <a:off x="1981200" y="3810000"/>
            <a:ext cx="6324600" cy="1569660"/>
          </a:xfrm>
          <a:prstGeom prst="rect">
            <a:avLst/>
          </a:prstGeom>
          <a:noFill/>
        </p:spPr>
        <p:txBody>
          <a:bodyPr wrap="square" rtlCol="0">
            <a:spAutoFit/>
          </a:bodyPr>
          <a:lstStyle/>
          <a:p>
            <a:pPr algn="ctr"/>
            <a:r>
              <a:rPr lang="en-US" sz="2400" dirty="0" smtClean="0">
                <a:solidFill>
                  <a:srgbClr val="00B0F0"/>
                </a:solidFill>
              </a:rPr>
              <a:t>The Edwards Plateau is a Plateau that acts as a barrier between the Great Plains and the Coastal Plains. The Edwards Plateau is also  a great spot for fishing.</a:t>
            </a:r>
            <a:endParaRPr lang="en-US" sz="2400" dirty="0">
              <a:solidFill>
                <a:srgbClr val="00B0F0"/>
              </a:solidFill>
            </a:endParaRPr>
          </a:p>
        </p:txBody>
      </p:sp>
    </p:spTree>
  </p:cSld>
  <p:clrMapOvr>
    <a:masterClrMapping/>
  </p:clrMapOvr>
  <p:transition spd="slow">
    <p:diamond/>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6" descr="great_plains.jpg"/>
          <p:cNvPicPr>
            <a:picLocks noChangeAspect="1" noChangeArrowheads="1"/>
          </p:cNvPicPr>
          <p:nvPr/>
        </p:nvPicPr>
        <p:blipFill>
          <a:blip r:embed="rId2"/>
          <a:srcRect/>
          <a:stretch>
            <a:fillRect/>
          </a:stretch>
        </p:blipFill>
        <p:spPr bwMode="auto">
          <a:xfrm>
            <a:off x="0" y="0"/>
            <a:ext cx="9144000" cy="6873350"/>
          </a:xfrm>
          <a:prstGeom prst="rect">
            <a:avLst/>
          </a:prstGeom>
          <a:noFill/>
        </p:spPr>
      </p:pic>
      <p:sp>
        <p:nvSpPr>
          <p:cNvPr id="4" name="Title 1"/>
          <p:cNvSpPr txBox="1">
            <a:spLocks/>
          </p:cNvSpPr>
          <p:nvPr/>
        </p:nvSpPr>
        <p:spPr>
          <a:xfrm>
            <a:off x="422030" y="1371600"/>
            <a:ext cx="8229600" cy="1828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High Plains Sub Region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Subtitle 2"/>
          <p:cNvSpPr txBox="1">
            <a:spLocks/>
          </p:cNvSpPr>
          <p:nvPr/>
        </p:nvSpPr>
        <p:spPr>
          <a:xfrm>
            <a:off x="1371600" y="4114800"/>
            <a:ext cx="6400800" cy="1752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rgbClr val="FFFF00"/>
                </a:solidFill>
                <a:effectLst/>
                <a:uLnTx/>
                <a:uFillTx/>
                <a:latin typeface="+mn-lt"/>
                <a:ea typeface="+mn-ea"/>
                <a:cs typeface="+mn-cs"/>
              </a:rPr>
              <a:t>You can see for miles</a:t>
            </a:r>
            <a:endParaRPr kumimoji="0" lang="en-US" sz="3200" b="0" i="0" u="none" strike="noStrike" kern="1200" cap="none" spc="0" normalizeH="0" baseline="0" noProof="0" dirty="0">
              <a:ln>
                <a:noFill/>
              </a:ln>
              <a:solidFill>
                <a:srgbClr val="FFFF00"/>
              </a:solidFill>
              <a:effectLst/>
              <a:uLnTx/>
              <a:uFillTx/>
              <a:latin typeface="+mn-lt"/>
              <a:ea typeface="+mn-ea"/>
              <a:cs typeface="+mn-cs"/>
            </a:endParaRPr>
          </a:p>
        </p:txBody>
      </p:sp>
      <p:sp>
        <p:nvSpPr>
          <p:cNvPr id="225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TotalTime>
  <Words>768</Words>
  <Application>Microsoft Office PowerPoint</Application>
  <PresentationFormat>On-screen Show (4:3)</PresentationFormat>
  <Paragraphs>57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Great Plains</vt:lpstr>
      <vt:lpstr>The Llano Basin</vt:lpstr>
      <vt:lpstr>Slide 3</vt:lpstr>
      <vt:lpstr>Slide 4</vt:lpstr>
      <vt:lpstr>Slide 5</vt:lpstr>
      <vt:lpstr>Slide 6</vt:lpstr>
      <vt:lpstr>Slide 7</vt:lpstr>
      <vt:lpstr>Edwards Plateau</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Great Plains</dc:title>
  <dc:creator>amace</dc:creator>
  <cp:lastModifiedBy>amace</cp:lastModifiedBy>
  <cp:revision>32</cp:revision>
  <dcterms:created xsi:type="dcterms:W3CDTF">2009-09-01T19:03:52Z</dcterms:created>
  <dcterms:modified xsi:type="dcterms:W3CDTF">2009-10-07T17:38:11Z</dcterms:modified>
</cp:coreProperties>
</file>